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notesMasterIdLst>
    <p:notesMasterId r:id="rId20"/>
  </p:notesMasterIdLst>
  <p:sldIdLst>
    <p:sldId id="261" r:id="rId2"/>
    <p:sldId id="277" r:id="rId3"/>
    <p:sldId id="294" r:id="rId4"/>
    <p:sldId id="305" r:id="rId5"/>
    <p:sldId id="310" r:id="rId6"/>
    <p:sldId id="307" r:id="rId7"/>
    <p:sldId id="284" r:id="rId8"/>
    <p:sldId id="297" r:id="rId9"/>
    <p:sldId id="296" r:id="rId10"/>
    <p:sldId id="295" r:id="rId11"/>
    <p:sldId id="298" r:id="rId12"/>
    <p:sldId id="302" r:id="rId13"/>
    <p:sldId id="304" r:id="rId14"/>
    <p:sldId id="299" r:id="rId15"/>
    <p:sldId id="308" r:id="rId16"/>
    <p:sldId id="289" r:id="rId17"/>
    <p:sldId id="309" r:id="rId18"/>
    <p:sldId id="291" r:id="rId19"/>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521415D9-36F7-43E2-AB2F-B90AF26B5E84}">
      <p14:sectionLst xmlns:p14="http://schemas.microsoft.com/office/powerpoint/2010/main">
        <p14:section name="預設章節" id="{4D920BB2-CC46-42FE-BFDD-2A33FFAA5199}">
          <p14:sldIdLst>
            <p14:sldId id="261"/>
          </p14:sldIdLst>
        </p14:section>
        <p14:section name="未命名的章節" id="{296A95FC-254A-4F74-83F7-72C6BE489ACA}">
          <p14:sldIdLst>
            <p14:sldId id="277"/>
            <p14:sldId id="294"/>
            <p14:sldId id="305"/>
            <p14:sldId id="310"/>
            <p14:sldId id="307"/>
            <p14:sldId id="284"/>
            <p14:sldId id="297"/>
            <p14:sldId id="296"/>
            <p14:sldId id="295"/>
            <p14:sldId id="298"/>
            <p14:sldId id="302"/>
            <p14:sldId id="304"/>
            <p14:sldId id="299"/>
          </p14:sldIdLst>
        </p14:section>
        <p14:section name="未命名的章節" id="{7591EA9A-710C-44E0-9175-0732F6AEC365}">
          <p14:sldIdLst>
            <p14:sldId id="308"/>
            <p14:sldId id="289"/>
            <p14:sldId id="309"/>
            <p14:sldId id="2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33"/>
    <a:srgbClr val="0000FF"/>
    <a:srgbClr val="444420"/>
    <a:srgbClr val="222314"/>
    <a:srgbClr val="26211D"/>
    <a:srgbClr val="000000"/>
    <a:srgbClr val="477AB1"/>
    <a:srgbClr val="00BAA8"/>
    <a:srgbClr val="32AB99"/>
    <a:srgbClr val="3B60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82" autoAdjust="0"/>
    <p:restoredTop sz="78478" autoAdjust="0"/>
  </p:normalViewPr>
  <p:slideViewPr>
    <p:cSldViewPr>
      <p:cViewPr varScale="1">
        <p:scale>
          <a:sx n="87" d="100"/>
          <a:sy n="87" d="100"/>
        </p:scale>
        <p:origin x="1590"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新細明體" pitchFamily="18" charset="-120"/>
              </a:defRPr>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新細明體" pitchFamily="18" charset="-120"/>
              </a:defRPr>
            </a:lvl1pPr>
          </a:lstStyle>
          <a:p>
            <a:pPr>
              <a:defRPr/>
            </a:pPr>
            <a:fld id="{5CB5D79C-75B0-4A99-8E9E-79F9EE427D86}" type="datetimeFigureOut">
              <a:rPr lang="zh-TW" altLang="en-US"/>
              <a:pPr>
                <a:defRPr/>
              </a:pPr>
              <a:t>2019/7/9</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新細明體" pitchFamily="18" charset="-120"/>
              </a:defRPr>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新細明體" pitchFamily="18" charset="-120"/>
              </a:defRPr>
            </a:lvl1pPr>
          </a:lstStyle>
          <a:p>
            <a:pPr>
              <a:defRPr/>
            </a:pPr>
            <a:fld id="{3BB61C3A-F6C1-4AED-A3E4-AFDC41AFD8E2}" type="slidenum">
              <a:rPr lang="zh-TW" altLang="en-US"/>
              <a:pPr>
                <a:defRPr/>
              </a:pPr>
              <a:t>‹#›</a:t>
            </a:fld>
            <a:endParaRPr lang="zh-TW" altLang="en-US"/>
          </a:p>
        </p:txBody>
      </p:sp>
    </p:spTree>
    <p:extLst>
      <p:ext uri="{BB962C8B-B14F-4D97-AF65-F5344CB8AC3E}">
        <p14:creationId xmlns:p14="http://schemas.microsoft.com/office/powerpoint/2010/main" val="16407302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tsna.com.tw/tw/news/show.php?c=1&amp;num=2786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tsna.com.tw/tw/news/show.php?num=25664"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portsv.net/articles/40933" TargetMode="External"/><Relationship Id="rId7" Type="http://schemas.openxmlformats.org/officeDocument/2006/relationships/hyperlink" Target="https://medium.com/@summerchen0517/%E5%A4%A9%E6%89%8D%E8%BE%AF%E8%AD%89-5221c469eb97"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bastian.mlblogs.com/pregame-minutiae-bauer-tito-ba2311a53fb2" TargetMode="External"/><Relationship Id="rId5" Type="http://schemas.openxmlformats.org/officeDocument/2006/relationships/hyperlink" Target="https://sports.ltn.com.tw/news/breakingnews/2690535" TargetMode="External"/><Relationship Id="rId4" Type="http://schemas.openxmlformats.org/officeDocument/2006/relationships/hyperlink" Target="https://www.ptt.cc/man/MLB/DC3B/M.1513660305.A.9B3.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ypost.com/2019/06/08/how-two-men-turned-average-baseball-players-into-superstars/" TargetMode="External"/><Relationship Id="rId7" Type="http://schemas.openxmlformats.org/officeDocument/2006/relationships/hyperlink" Target="https://www.sportsv.net/articles/40305"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nytimes.com/2017/09/14/sports/baseball/mlb-velocity-pitchers.html" TargetMode="External"/><Relationship Id="rId5" Type="http://schemas.openxmlformats.org/officeDocument/2006/relationships/hyperlink" Target="https://www.si.com/edge/2015/04/15/training-with-trevor-bauer-cleveland-indians-long-toss" TargetMode="External"/><Relationship Id="rId4" Type="http://schemas.openxmlformats.org/officeDocument/2006/relationships/hyperlink" Target="https://www.whatproswear.com/baseball/news/gear-behind-gas-trevor-bauer-driveline-baseball-pitching-training-reimagined/"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ypost.com/2019/06/08/how-two-men-turned-average-baseball-players-into-superstar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sporttechie.com/trevor-bauer-driveline-baseball-data-driven-pitch-design/" TargetMode="External"/><Relationship Id="rId5" Type="http://schemas.openxmlformats.org/officeDocument/2006/relationships/hyperlink" Target="https://blogs.fangraphs.com/video-trevor-bauer-on-managing-his-sinkers-movement/" TargetMode="External"/><Relationship Id="rId4" Type="http://schemas.openxmlformats.org/officeDocument/2006/relationships/hyperlink" Target="https://fivethirtyeight.com/features/how-trevor-bauer-remade-his-slider-and-changed-basebal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oxsports.com.tw/baseball/mlb/842447/%E5%A4%A7%E8%81%AF%E7%9B%9F%E6%9B%B2%E7%90%83%E6%84%88%E4%BE%86%E6%84%88%E9%9B%A3%E6%89%93%EF%BC%81-%E5%9D%87%E9%80%9F%E3%80%81%E4%BD%8D%E7%A7%BB%E9%9B%99%E9%9B%99%E5%89%B5%E6%96%B0%E9%AB%98/"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sportsv.net/articles/63566" TargetMode="External"/><Relationship Id="rId4" Type="http://schemas.openxmlformats.org/officeDocument/2006/relationships/hyperlink" Target="https://www.youtube.com/watch?time_continue=7&amp;v=QjngPW6XVvI"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sports.yahoo.com/news/mlb%E5%B0%88%E6%AC%84%E6%BB%AF%E9%8A%B7%E7%9A%84%E5%89%8D%E8%B3%BD%E6%8F%9A%E7%8D%8E%E5%BE%97%E4%B8%BB-dallas-keuchel%E7%82%BA%E4%BB%80%E9%BA%BC%E6%B2%92%E4%BA%BA%E8%A6%81-114637263.html" TargetMode="External"/><Relationship Id="rId7" Type="http://schemas.openxmlformats.org/officeDocument/2006/relationships/hyperlink" Target="http://channel.pixnet.net/sport/carticle/baseball/kuaitai00/341764305"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sportsv.net/articles/26676" TargetMode="External"/><Relationship Id="rId5" Type="http://schemas.openxmlformats.org/officeDocument/2006/relationships/hyperlink" Target="https://www.theringer.com/mlb/2018/9/21/17885820/pitch-framing-strike-zone-jorge-alfaro-tyler-flowers" TargetMode="External"/><Relationship Id="rId4" Type="http://schemas.openxmlformats.org/officeDocument/2006/relationships/hyperlink" Target="https://tw.sports.yahoo.com/news/mlb%E5%B0%88%E6%AC%84%E8%81%AF%E7%9B%9F%E9%A0%82%E5%B0%96%E7%9A%84%E5%85%A8%E8%83%BD%E9%87%8D%E7%A0%B2%E9%90%B5%E6%8D%95-gary-sanchez%E9%82%84%E6%9C%89%E4%B8%80%E5%80%8B%E8%87%B4%E5%91%BD%E5%82%B7-073455363.html"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sportsv.net/articles/44199?utm_source=www.sportsv.net&amp;utm_medium=related_article&amp;utm_campaign=related_article" TargetMode="External"/><Relationship Id="rId3" Type="http://schemas.openxmlformats.org/officeDocument/2006/relationships/hyperlink" Target="https://opinion.cw.com.tw/blog/profile/217/article/4531" TargetMode="External"/><Relationship Id="rId7" Type="http://schemas.openxmlformats.org/officeDocument/2006/relationships/hyperlink" Target="https://www.sportsv.net/articles/44199"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www.tsna.com.tw/tw/news/show.php?publish=3&amp;num=23650" TargetMode="External"/><Relationship Id="rId5" Type="http://schemas.openxmlformats.org/officeDocument/2006/relationships/hyperlink" Target="https://www.sportsv.net/articles/63344?utm_source=www.sportsv.net&amp;utm_medium=related_article&amp;utm_campaign=related_article" TargetMode="External"/><Relationship Id="rId4" Type="http://schemas.openxmlformats.org/officeDocument/2006/relationships/hyperlink" Target="https://www.sportsv.net/articles/63344" TargetMode="External"/><Relationship Id="rId9" Type="http://schemas.openxmlformats.org/officeDocument/2006/relationships/hyperlink" Target="https://www.sportsv.net/articles/61899"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ww.dongtw.com/baseball/mlb/20190321/916496.html" TargetMode="External"/><Relationship Id="rId3" Type="http://schemas.openxmlformats.org/officeDocument/2006/relationships/hyperlink" Target="https://www.facebook.com/innovationopenhouse/photos/a.475702545808640/2114817075230504/?type=3&amp;theater" TargetMode="External"/><Relationship Id="rId7" Type="http://schemas.openxmlformats.org/officeDocument/2006/relationships/hyperlink" Target="https://forum.ettoday.net/news/1405331"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storm.mg/lifestyle/490745" TargetMode="External"/><Relationship Id="rId5" Type="http://schemas.openxmlformats.org/officeDocument/2006/relationships/hyperlink" Target="https://bit.ly/2Tr3Ly4?fbclid=IwAR0Kp9maFI3CEF9G0bHXFp0v5McOpYYzq0FBdf0soFRY22ipK67hgPQS0jY" TargetMode="External"/><Relationship Id="rId4" Type="http://schemas.openxmlformats.org/officeDocument/2006/relationships/hyperlink" Target="https://bit.ly/2TXGN7a?fbclid=IwAR2gnBL6rgmts6C3KLsPGeABF_AAXZ67hO9VE7RCJ1-M0rEVS7Qnj4P35i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lb.mlb.com/hou/history/year_by_year_results.jsp"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sportsv.net/articles/63344?utm_source=www.sportsv.net&amp;utm_medium=related_article&amp;utm_campaign=related_article" TargetMode="External"/><Relationship Id="rId3" Type="http://schemas.openxmlformats.org/officeDocument/2006/relationships/hyperlink" Target="https://www.thenewslens.com/article/83375" TargetMode="External"/><Relationship Id="rId7" Type="http://schemas.openxmlformats.org/officeDocument/2006/relationships/hyperlink" Target="https://www.si.com/mlb/2014/06/25/astros-george-springer-si-cover"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blogs.fangraphs.com/what-if-more-teams-follow-the-astros-extreme-roadmap/" TargetMode="External"/><Relationship Id="rId5" Type="http://schemas.openxmlformats.org/officeDocument/2006/relationships/hyperlink" Target="https://blogs.fangraphs.com/what-if-more-teams-follow-the-astros-extreme-roadmap/#more-268114" TargetMode="External"/><Relationship Id="rId4" Type="http://schemas.openxmlformats.org/officeDocument/2006/relationships/hyperlink" Target="https://www.houstonchronicle.com/sports/astros/article/Astros-formula-for-success-builds-on-its-own-5300746.php#photo-5995816" TargetMode="External"/><Relationship Id="rId9" Type="http://schemas.openxmlformats.org/officeDocument/2006/relationships/hyperlink" Target="https://www.sportsv.net/articles/46267?page=8"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sportsv.net/articles/63344?utm_source=www.sportsv.net&amp;utm_medium=related_article&amp;utm_campaign=related_article" TargetMode="External"/><Relationship Id="rId3" Type="http://schemas.openxmlformats.org/officeDocument/2006/relationships/hyperlink" Target="https://www.thenewslens.com/article/83375" TargetMode="External"/><Relationship Id="rId7" Type="http://schemas.openxmlformats.org/officeDocument/2006/relationships/hyperlink" Target="https://www.si.com/mlb/2014/06/25/astros-george-springer-si-cover"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blogs.fangraphs.com/what-if-more-teams-follow-the-astros-extreme-roadmap/" TargetMode="External"/><Relationship Id="rId5" Type="http://schemas.openxmlformats.org/officeDocument/2006/relationships/hyperlink" Target="https://blogs.fangraphs.com/what-if-more-teams-follow-the-astros-extreme-roadmap/#more-268114" TargetMode="External"/><Relationship Id="rId4" Type="http://schemas.openxmlformats.org/officeDocument/2006/relationships/hyperlink" Target="https://www.houstonchronicle.com/sports/astros/article/Astros-formula-for-success-builds-on-its-own-5300746.php#photo-5995816" TargetMode="External"/><Relationship Id="rId9" Type="http://schemas.openxmlformats.org/officeDocument/2006/relationships/hyperlink" Target="https://www.sportsv.net/articles/46267?page=8"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sportsv.net/articles/63344?utm_source=www.sportsv.net&amp;utm_medium=related_article&amp;utm_campaign=related_article" TargetMode="External"/><Relationship Id="rId3" Type="http://schemas.openxmlformats.org/officeDocument/2006/relationships/hyperlink" Target="http://channel.pixnet.net/sport/carticle/baseball/kuaitai00/341764305" TargetMode="External"/><Relationship Id="rId7" Type="http://schemas.openxmlformats.org/officeDocument/2006/relationships/hyperlink" Target="https://www.sportsv.net/articles/46267?page=6"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sportsv.net/articles/46267" TargetMode="External"/><Relationship Id="rId5" Type="http://schemas.openxmlformats.org/officeDocument/2006/relationships/hyperlink" Target="http://www.isay.tw/forums/topic/%E5%BE%9E%E5%A2%8A%E5%BA%95%E8%AE%8A%E5%86%A0%E8%BB%8D%EF%BC%81%E5%A4%AA%E7%A9%BA%E4%BA%BA%E7%B8%BD%E7%AE%A1%E5%88%B0%E5%BA%95%E6%96%BD%E4%BA%86%E5%95%A5%E9%AD%94%E6%B3%95%EF%BC%9F/" TargetMode="External"/><Relationship Id="rId10" Type="http://schemas.openxmlformats.org/officeDocument/2006/relationships/hyperlink" Target="https://today.line.me/tw/pc/article/%E5%A4%A7%E8%81%AF%E7%9B%9F%E6%9C%80%E9%AB%98%E8%88%87%E6%9C%80%E7%9F%AE%E3%80%80%E6%89%93%E6%93%8A%E9%9B%99%E5%BC%B7%E7%B5%82%E6%96%BC%E5%90%8C%E6%A1%86-cc15cb11e68af33d01c945ab66c93838cad45abbb982ba127a44739882a4e7f2" TargetMode="External"/><Relationship Id="rId4" Type="http://schemas.openxmlformats.org/officeDocument/2006/relationships/hyperlink" Target="https://www.bnext.com.tw/article/52540/astroball-the-new-way-to-win-it-all" TargetMode="External"/><Relationship Id="rId9" Type="http://schemas.openxmlformats.org/officeDocument/2006/relationships/hyperlink" Target="https://www.sportsv.net/articles/4837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lidesplayer.com/slide/14906384/"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ports.ettoday.net/news/1181033" TargetMode="External"/><Relationship Id="rId4" Type="http://schemas.openxmlformats.org/officeDocument/2006/relationships/hyperlink" Target="https://www.sportsv.net/articles/6576"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portsv.net/articles/657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portsv.net/articles/56156?page=2"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www.tsna.com.tw/tw/news/show.php?num=25664" TargetMode="External"/><Relationship Id="rId4" Type="http://schemas.openxmlformats.org/officeDocument/2006/relationships/hyperlink" Target="http://www.hispeedcams.com/edgertronicsc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en-US" altLang="zh-TW" baseline="0"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0</a:t>
            </a:fld>
            <a:endParaRPr lang="zh-TW" altLang="en-US"/>
          </a:p>
        </p:txBody>
      </p:sp>
    </p:spTree>
    <p:extLst>
      <p:ext uri="{BB962C8B-B14F-4D97-AF65-F5344CB8AC3E}">
        <p14:creationId xmlns:p14="http://schemas.microsoft.com/office/powerpoint/2010/main" val="2635116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lnSpcReduction="10000"/>
          </a:bodyPr>
          <a:lstStyle/>
          <a:p>
            <a:pPr fontAlgn="base"/>
            <a:r>
              <a:rPr lang="en-US" altLang="zh-TW" dirty="0">
                <a:solidFill>
                  <a:schemeClr val="bg1"/>
                </a:solidFill>
                <a:hlinkClick r:id="rId3">
                  <a:extLst>
                    <a:ext uri="{A12FA001-AC4F-418D-AE19-62706E023703}">
                      <ahyp:hlinkClr xmlns:ahyp="http://schemas.microsoft.com/office/drawing/2018/hyperlinkcolor" xmlns="" val="tx"/>
                    </a:ext>
                  </a:extLst>
                </a:hlinkClick>
              </a:rPr>
              <a:t>http://www.tsna.com.tw/tw/news/show.php?c=1&amp;num=27866</a:t>
            </a:r>
            <a:endParaRPr lang="en-US" altLang="zh-TW" dirty="0">
              <a:solidFill>
                <a:schemeClr val="bg1"/>
              </a:solidFill>
            </a:endParaRPr>
          </a:p>
          <a:p>
            <a:pPr fontAlgn="base"/>
            <a:r>
              <a:rPr lang="en-US" altLang="zh-TW" sz="1200" b="0" i="0" kern="1200" dirty="0" err="1">
                <a:solidFill>
                  <a:schemeClr val="tx1"/>
                </a:solidFill>
                <a:effectLst/>
                <a:latin typeface="+mn-lt"/>
                <a:ea typeface="+mn-ea"/>
                <a:cs typeface="+mn-cs"/>
              </a:rPr>
              <a:t>Statcast</a:t>
            </a:r>
            <a:r>
              <a:rPr lang="zh-TW" altLang="en-US" sz="1200" b="0" i="0" kern="1200" dirty="0">
                <a:solidFill>
                  <a:schemeClr val="tx1"/>
                </a:solidFill>
                <a:effectLst/>
                <a:latin typeface="+mn-lt"/>
                <a:ea typeface="+mn-ea"/>
                <a:cs typeface="+mn-cs"/>
              </a:rPr>
              <a:t>追蹤系統中，主要採用追蹤工具是以雷達和高速攝影機為基礎的</a:t>
            </a:r>
            <a:r>
              <a:rPr lang="en-US" altLang="zh-TW" sz="1200" b="0" i="0" kern="1200" dirty="0">
                <a:solidFill>
                  <a:schemeClr val="tx1"/>
                </a:solidFill>
                <a:effectLst/>
                <a:latin typeface="+mn-lt"/>
                <a:ea typeface="+mn-ea"/>
                <a:cs typeface="+mn-cs"/>
              </a:rPr>
              <a:t>Trackman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2015</a:t>
            </a:r>
            <a:r>
              <a:rPr lang="zh-TW" altLang="en-US" sz="1200" b="0" i="0" kern="1200" dirty="0">
                <a:solidFill>
                  <a:schemeClr val="tx1"/>
                </a:solidFill>
                <a:effectLst/>
                <a:latin typeface="+mn-lt"/>
                <a:ea typeface="+mn-ea"/>
                <a:cs typeface="+mn-cs"/>
              </a:rPr>
              <a:t>年起大聯盟</a:t>
            </a:r>
            <a:r>
              <a:rPr lang="en-US" altLang="zh-TW" sz="1200" b="0" i="0" kern="1200" dirty="0">
                <a:solidFill>
                  <a:schemeClr val="tx1"/>
                </a:solidFill>
                <a:effectLst/>
                <a:latin typeface="+mn-lt"/>
                <a:ea typeface="+mn-ea"/>
                <a:cs typeface="+mn-cs"/>
              </a:rPr>
              <a:t>30</a:t>
            </a:r>
            <a:r>
              <a:rPr lang="zh-TW" altLang="en-US" sz="1200" b="0" i="0" kern="1200" dirty="0">
                <a:solidFill>
                  <a:schemeClr val="tx1"/>
                </a:solidFill>
                <a:effectLst/>
                <a:latin typeface="+mn-lt"/>
                <a:ea typeface="+mn-ea"/>
                <a:cs typeface="+mn-cs"/>
              </a:rPr>
              <a:t>座球場都有架設此設備，不僅提供了許多精細而豐富的數據資料，更讓棒球圈的話題越趨多元、進階，不過</a:t>
            </a:r>
            <a:r>
              <a:rPr lang="en-US" altLang="zh-TW" sz="1200" b="0" i="0" kern="1200" dirty="0">
                <a:solidFill>
                  <a:schemeClr val="tx1"/>
                </a:solidFill>
                <a:effectLst/>
                <a:latin typeface="+mn-lt"/>
                <a:ea typeface="+mn-ea"/>
                <a:cs typeface="+mn-cs"/>
              </a:rPr>
              <a:t>Trackman</a:t>
            </a:r>
            <a:r>
              <a:rPr lang="zh-TW" altLang="en-US" sz="1200" b="0" i="0" kern="1200" dirty="0">
                <a:solidFill>
                  <a:schemeClr val="tx1"/>
                </a:solidFill>
                <a:effectLst/>
                <a:latin typeface="+mn-lt"/>
                <a:ea typeface="+mn-ea"/>
                <a:cs typeface="+mn-cs"/>
              </a:rPr>
              <a:t>的設備相當繁雜，較不適合用於非球場的情境，因此另一套追蹤工具</a:t>
            </a:r>
            <a:r>
              <a:rPr lang="en-US" altLang="zh-TW" sz="1200" b="0" i="0" kern="1200" dirty="0" err="1">
                <a:solidFill>
                  <a:schemeClr val="tx1"/>
                </a:solidFill>
                <a:effectLst/>
                <a:latin typeface="+mn-lt"/>
                <a:ea typeface="+mn-ea"/>
                <a:cs typeface="+mn-cs"/>
              </a:rPr>
              <a:t>Rapsodo</a:t>
            </a:r>
            <a:r>
              <a:rPr lang="zh-TW" altLang="en-US" sz="1200" b="0" i="0" kern="1200" dirty="0">
                <a:solidFill>
                  <a:schemeClr val="tx1"/>
                </a:solidFill>
                <a:effectLst/>
                <a:latin typeface="+mn-lt"/>
                <a:ea typeface="+mn-ea"/>
                <a:cs typeface="+mn-cs"/>
              </a:rPr>
              <a:t>，也成為了許多大聯盟球隊、美國大學球隊的另一選擇，因為易於架設、輕便的特性，方便性相當高，而目前在印地安人</a:t>
            </a:r>
            <a:r>
              <a:rPr lang="en-US" altLang="zh-TW" sz="1200" b="0" i="0" kern="1200" dirty="0">
                <a:solidFill>
                  <a:schemeClr val="tx1"/>
                </a:solidFill>
                <a:effectLst/>
                <a:latin typeface="+mn-lt"/>
                <a:ea typeface="+mn-ea"/>
                <a:cs typeface="+mn-cs"/>
              </a:rPr>
              <a:t>3A</a:t>
            </a:r>
            <a:r>
              <a:rPr lang="zh-TW" altLang="en-US" sz="1200" b="0" i="0" kern="1200" dirty="0">
                <a:solidFill>
                  <a:schemeClr val="tx1"/>
                </a:solidFill>
                <a:effectLst/>
                <a:latin typeface="+mn-lt"/>
                <a:ea typeface="+mn-ea"/>
                <a:cs typeface="+mn-cs"/>
              </a:rPr>
              <a:t>的胡智為也是這項追蹤工具的受益者之一。</a:t>
            </a:r>
            <a:endParaRPr lang="en-US" altLang="zh-TW" sz="1200" b="0" i="0" kern="1200" dirty="0">
              <a:solidFill>
                <a:schemeClr val="tx1"/>
              </a:solidFill>
              <a:effectLst/>
              <a:latin typeface="+mn-lt"/>
              <a:ea typeface="+mn-ea"/>
              <a:cs typeface="+mn-cs"/>
            </a:endParaRPr>
          </a:p>
          <a:p>
            <a:pPr fontAlgn="base"/>
            <a:r>
              <a:rPr lang="en-US" altLang="zh-TW" dirty="0">
                <a:solidFill>
                  <a:schemeClr val="bg1"/>
                </a:solidFill>
                <a:hlinkClick r:id="rId4">
                  <a:extLst>
                    <a:ext uri="{A12FA001-AC4F-418D-AE19-62706E023703}">
                      <ahyp:hlinkClr xmlns:ahyp="http://schemas.microsoft.com/office/drawing/2018/hyperlinkcolor" xmlns="" val="tx"/>
                    </a:ext>
                  </a:extLst>
                </a:hlinkClick>
              </a:rPr>
              <a:t>http://www.tsna.com.tw/tw/news/show.php?num=25664</a:t>
            </a:r>
            <a:endParaRPr lang="en-US" altLang="zh-TW" sz="1200" b="0" i="0" kern="1200" dirty="0">
              <a:solidFill>
                <a:schemeClr val="bg1"/>
              </a:solidFill>
              <a:effectLst/>
              <a:latin typeface="+mn-lt"/>
              <a:ea typeface="+mn-ea"/>
              <a:cs typeface="+mn-cs"/>
            </a:endParaRPr>
          </a:p>
          <a:p>
            <a:r>
              <a:rPr lang="en-US" altLang="zh-TW" sz="1200" b="0" i="0" kern="1200" dirty="0">
                <a:solidFill>
                  <a:schemeClr val="tx1"/>
                </a:solidFill>
                <a:effectLst/>
                <a:latin typeface="+mn-lt"/>
                <a:ea typeface="+mn-ea"/>
                <a:cs typeface="+mn-cs"/>
              </a:rPr>
              <a:t>Rapsodo1.0</a:t>
            </a:r>
            <a:r>
              <a:rPr lang="zh-TW" altLang="en-US" sz="1200" b="0" i="0" kern="1200" dirty="0">
                <a:solidFill>
                  <a:schemeClr val="tx1"/>
                </a:solidFill>
                <a:effectLst/>
                <a:latin typeface="+mn-lt"/>
                <a:ea typeface="+mn-ea"/>
                <a:cs typeface="+mn-cs"/>
              </a:rPr>
              <a:t>的投手套組是一台放在捕手後方約</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公尺距離的器具，以三腳架支撐著。由於許多球隊的打擊籠或室內牛棚缺乏捕手後方的空間，因此</a:t>
            </a:r>
            <a:r>
              <a:rPr lang="en-US" altLang="zh-TW" sz="1200" b="0" i="0" kern="1200" dirty="0">
                <a:solidFill>
                  <a:schemeClr val="tx1"/>
                </a:solidFill>
                <a:effectLst/>
                <a:latin typeface="+mn-lt"/>
                <a:ea typeface="+mn-ea"/>
                <a:cs typeface="+mn-cs"/>
              </a:rPr>
              <a:t>Rapsodo1.0</a:t>
            </a:r>
            <a:r>
              <a:rPr lang="zh-TW" altLang="en-US" sz="1200" b="0" i="0" kern="1200" dirty="0">
                <a:solidFill>
                  <a:schemeClr val="tx1"/>
                </a:solidFill>
                <a:effectLst/>
                <a:latin typeface="+mn-lt"/>
                <a:ea typeface="+mn-ea"/>
                <a:cs typeface="+mn-cs"/>
              </a:rPr>
              <a:t>的擺設條件成為一種阻礙。對此，非常擅於接納客戶意見回饋並做出相應改進的</a:t>
            </a:r>
            <a:r>
              <a:rPr lang="en-US" altLang="zh-TW" sz="1200" b="0" i="0" kern="1200" dirty="0" err="1">
                <a:solidFill>
                  <a:schemeClr val="tx1"/>
                </a:solidFill>
                <a:effectLst/>
                <a:latin typeface="+mn-lt"/>
                <a:ea typeface="+mn-ea"/>
                <a:cs typeface="+mn-cs"/>
              </a:rPr>
              <a:t>Rapsodo</a:t>
            </a:r>
            <a:r>
              <a:rPr lang="zh-TW" altLang="en-US" sz="1200" b="0" i="0" kern="1200" dirty="0">
                <a:solidFill>
                  <a:schemeClr val="tx1"/>
                </a:solidFill>
                <a:effectLst/>
                <a:latin typeface="+mn-lt"/>
                <a:ea typeface="+mn-ea"/>
                <a:cs typeface="+mn-cs"/>
              </a:rPr>
              <a:t>團隊，在設計</a:t>
            </a:r>
            <a:r>
              <a:rPr lang="en-US" altLang="zh-TW" sz="1200" b="0" i="0" kern="1200" dirty="0">
                <a:solidFill>
                  <a:schemeClr val="tx1"/>
                </a:solidFill>
                <a:effectLst/>
                <a:latin typeface="+mn-lt"/>
                <a:ea typeface="+mn-ea"/>
                <a:cs typeface="+mn-cs"/>
              </a:rPr>
              <a:t>Rapsodo2.0</a:t>
            </a:r>
            <a:r>
              <a:rPr lang="zh-TW" altLang="en-US" sz="1200" b="0" i="0" kern="1200" dirty="0">
                <a:solidFill>
                  <a:schemeClr val="tx1"/>
                </a:solidFill>
                <a:effectLst/>
                <a:latin typeface="+mn-lt"/>
                <a:ea typeface="+mn-ea"/>
                <a:cs typeface="+mn-cs"/>
              </a:rPr>
              <a:t>的投手套組產品時，就特別改善了原本的缺點，將</a:t>
            </a:r>
            <a:r>
              <a:rPr lang="en-US" altLang="zh-TW" sz="1200" b="0" i="0" kern="1200" dirty="0">
                <a:solidFill>
                  <a:schemeClr val="tx1"/>
                </a:solidFill>
                <a:effectLst/>
                <a:latin typeface="+mn-lt"/>
                <a:ea typeface="+mn-ea"/>
                <a:cs typeface="+mn-cs"/>
              </a:rPr>
              <a:t>2.0</a:t>
            </a:r>
            <a:r>
              <a:rPr lang="zh-TW" altLang="en-US" sz="1200" b="0" i="0" kern="1200" dirty="0">
                <a:solidFill>
                  <a:schemeClr val="tx1"/>
                </a:solidFill>
                <a:effectLst/>
                <a:latin typeface="+mn-lt"/>
                <a:ea typeface="+mn-ea"/>
                <a:cs typeface="+mn-cs"/>
              </a:rPr>
              <a:t>設計成擺設在投手和捕手中間，跟</a:t>
            </a:r>
            <a:r>
              <a:rPr lang="en-US" altLang="zh-TW" sz="1200" b="0" i="0" kern="1200" dirty="0">
                <a:solidFill>
                  <a:schemeClr val="tx1"/>
                </a:solidFill>
                <a:effectLst/>
                <a:latin typeface="+mn-lt"/>
                <a:ea typeface="+mn-ea"/>
                <a:cs typeface="+mn-cs"/>
              </a:rPr>
              <a:t>Rapsodo1.0</a:t>
            </a:r>
            <a:r>
              <a:rPr lang="zh-TW" altLang="en-US" sz="1200" b="0" i="0" kern="1200" dirty="0">
                <a:solidFill>
                  <a:schemeClr val="tx1"/>
                </a:solidFill>
                <a:effectLst/>
                <a:latin typeface="+mn-lt"/>
                <a:ea typeface="+mn-ea"/>
                <a:cs typeface="+mn-cs"/>
              </a:rPr>
              <a:t>的打擊偵測工具套組差不多。此外，</a:t>
            </a:r>
            <a:r>
              <a:rPr lang="en-US" altLang="zh-TW" sz="1200" b="0" i="0" kern="1200" dirty="0">
                <a:solidFill>
                  <a:schemeClr val="tx1"/>
                </a:solidFill>
                <a:effectLst/>
                <a:latin typeface="+mn-lt"/>
                <a:ea typeface="+mn-ea"/>
                <a:cs typeface="+mn-cs"/>
              </a:rPr>
              <a:t>2.0</a:t>
            </a:r>
            <a:r>
              <a:rPr lang="zh-TW" altLang="en-US" sz="1200" b="0" i="0" kern="1200" dirty="0">
                <a:solidFill>
                  <a:schemeClr val="tx1"/>
                </a:solidFill>
                <a:effectLst/>
                <a:latin typeface="+mn-lt"/>
                <a:ea typeface="+mn-ea"/>
                <a:cs typeface="+mn-cs"/>
              </a:rPr>
              <a:t>不再需要直立架設，所以不需要腳架，而是平放在投手和捕手中間的區域，要拿取、移動、收納都更方便。</a:t>
            </a:r>
          </a:p>
          <a:p>
            <a:r>
              <a:rPr lang="zh-TW" altLang="en-US" sz="1200" b="0" i="0" kern="1200" dirty="0">
                <a:solidFill>
                  <a:schemeClr val="tx1"/>
                </a:solidFill>
                <a:effectLst/>
                <a:latin typeface="+mn-lt"/>
                <a:ea typeface="+mn-ea"/>
                <a:cs typeface="+mn-cs"/>
              </a:rPr>
              <a:t>功能上，</a:t>
            </a:r>
            <a:r>
              <a:rPr lang="en-US" altLang="zh-TW" sz="1200" b="0" i="0" kern="1200" dirty="0">
                <a:solidFill>
                  <a:schemeClr val="tx1"/>
                </a:solidFill>
                <a:effectLst/>
                <a:latin typeface="+mn-lt"/>
                <a:ea typeface="+mn-ea"/>
                <a:cs typeface="+mn-cs"/>
              </a:rPr>
              <a:t>Rapsodo2.0</a:t>
            </a:r>
            <a:r>
              <a:rPr lang="zh-TW" altLang="en-US" sz="1200" b="0" i="0" kern="1200" dirty="0">
                <a:solidFill>
                  <a:schemeClr val="tx1"/>
                </a:solidFill>
                <a:effectLst/>
                <a:latin typeface="+mn-lt"/>
                <a:ea typeface="+mn-ea"/>
                <a:cs typeface="+mn-cs"/>
              </a:rPr>
              <a:t>的投手套組開始可以偵測投手的出手點，讓球員跟教練能夠比較不同球種的出手位置，調整投手的投球機制，而且也能偵測到偏離好球帶較遠的球（距離好球帶</a:t>
            </a:r>
            <a:r>
              <a:rPr lang="en-US" altLang="zh-TW" sz="1200" b="0" i="0" kern="1200" dirty="0">
                <a:solidFill>
                  <a:schemeClr val="tx1"/>
                </a:solidFill>
                <a:effectLst/>
                <a:latin typeface="+mn-lt"/>
                <a:ea typeface="+mn-ea"/>
                <a:cs typeface="+mn-cs"/>
              </a:rPr>
              <a:t>30</a:t>
            </a:r>
            <a:r>
              <a:rPr lang="zh-TW" altLang="en-US" sz="1200" b="0" i="0" kern="1200" dirty="0">
                <a:solidFill>
                  <a:schemeClr val="tx1"/>
                </a:solidFill>
                <a:effectLst/>
                <a:latin typeface="+mn-lt"/>
                <a:ea typeface="+mn-ea"/>
                <a:cs typeface="+mn-cs"/>
              </a:rPr>
              <a:t>公分之外的球），這些都是第一代沒辦法做到的事情。另外，第二代在打擊套組的軟體上也做了優化，原本第一代的系統要等打者打完球的</a:t>
            </a:r>
            <a:r>
              <a:rPr lang="en-US" altLang="zh-TW" sz="1200" b="0" i="0" kern="1200" dirty="0">
                <a:solidFill>
                  <a:schemeClr val="tx1"/>
                </a:solidFill>
                <a:effectLst/>
                <a:latin typeface="+mn-lt"/>
                <a:ea typeface="+mn-ea"/>
                <a:cs typeface="+mn-cs"/>
              </a:rPr>
              <a:t>5</a:t>
            </a:r>
            <a:r>
              <a:rPr lang="zh-TW" altLang="en-US" sz="1200" b="0" i="0" kern="1200" dirty="0">
                <a:solidFill>
                  <a:schemeClr val="tx1"/>
                </a:solidFill>
                <a:effectLst/>
                <a:latin typeface="+mn-lt"/>
                <a:ea typeface="+mn-ea"/>
                <a:cs typeface="+mn-cs"/>
              </a:rPr>
              <a:t>秒後才能把偵測記錄分析好並呈現，但第二代只需要花</a:t>
            </a:r>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秒以內，這將大大增加</a:t>
            </a:r>
            <a:r>
              <a:rPr lang="en-US" altLang="zh-TW" sz="1200" b="0" i="0" kern="1200" dirty="0">
                <a:solidFill>
                  <a:schemeClr val="tx1"/>
                </a:solidFill>
                <a:effectLst/>
                <a:latin typeface="+mn-lt"/>
                <a:ea typeface="+mn-ea"/>
                <a:cs typeface="+mn-cs"/>
              </a:rPr>
              <a:t>Rapsodo2.0</a:t>
            </a:r>
            <a:r>
              <a:rPr lang="zh-TW" altLang="en-US" sz="1200" b="0" i="0" kern="1200" dirty="0">
                <a:solidFill>
                  <a:schemeClr val="tx1"/>
                </a:solidFill>
                <a:effectLst/>
                <a:latin typeface="+mn-lt"/>
                <a:ea typeface="+mn-ea"/>
                <a:cs typeface="+mn-cs"/>
              </a:rPr>
              <a:t>在打擊練習時的實用性，改善將</a:t>
            </a:r>
            <a:r>
              <a:rPr lang="en-US" altLang="zh-TW" sz="1200" b="0" i="0" kern="1200" dirty="0" err="1">
                <a:solidFill>
                  <a:schemeClr val="tx1"/>
                </a:solidFill>
                <a:effectLst/>
                <a:latin typeface="+mn-lt"/>
                <a:ea typeface="+mn-ea"/>
                <a:cs typeface="+mn-cs"/>
              </a:rPr>
              <a:t>Rapsodo</a:t>
            </a:r>
            <a:r>
              <a:rPr lang="zh-TW" altLang="en-US" sz="1200" b="0" i="0" kern="1200" dirty="0">
                <a:solidFill>
                  <a:schemeClr val="tx1"/>
                </a:solidFill>
                <a:effectLst/>
                <a:latin typeface="+mn-lt"/>
                <a:ea typeface="+mn-ea"/>
                <a:cs typeface="+mn-cs"/>
              </a:rPr>
              <a:t>應用在打擊練習時的效率。</a:t>
            </a:r>
          </a:p>
          <a:p>
            <a:pPr fontAlgn="base"/>
            <a:endParaRPr lang="en-US" altLang="zh-TW" dirty="0">
              <a:solidFill>
                <a:schemeClr val="bg1"/>
              </a:solidFill>
            </a:endParaRP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9</a:t>
            </a:fld>
            <a:endParaRPr lang="zh-TW" altLang="en-US"/>
          </a:p>
        </p:txBody>
      </p:sp>
    </p:spTree>
    <p:extLst>
      <p:ext uri="{BB962C8B-B14F-4D97-AF65-F5344CB8AC3E}">
        <p14:creationId xmlns:p14="http://schemas.microsoft.com/office/powerpoint/2010/main" val="3292512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77500" lnSpcReduction="20000"/>
          </a:bodyPr>
          <a:lstStyle/>
          <a:p>
            <a:pPr fontAlgn="base"/>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sng" kern="1200" dirty="0">
                <a:solidFill>
                  <a:schemeClr val="bg1"/>
                </a:solidFill>
                <a:effectLst/>
                <a:latin typeface="+mn-lt"/>
                <a:ea typeface="+mn-ea"/>
                <a:cs typeface="+mn-cs"/>
                <a:hlinkClick r:id="rId3" tooltip="一種堅持叫Trevor Bauer">
                  <a:extLst>
                    <a:ext uri="{A12FA001-AC4F-418D-AE19-62706E023703}">
                      <ahyp:hlinkClr xmlns:ahyp="http://schemas.microsoft.com/office/drawing/2018/hyperlinkcolor" xmlns="" val="tx"/>
                    </a:ext>
                  </a:extLst>
                </a:hlinkClick>
              </a:rPr>
              <a:t>一種堅持叫</a:t>
            </a:r>
            <a:r>
              <a:rPr lang="en-US" altLang="zh-TW" sz="1200" b="0" i="0" u="sng" kern="1200" dirty="0">
                <a:solidFill>
                  <a:schemeClr val="bg1"/>
                </a:solidFill>
                <a:effectLst/>
                <a:latin typeface="+mn-lt"/>
                <a:ea typeface="+mn-ea"/>
                <a:cs typeface="+mn-cs"/>
                <a:hlinkClick r:id="rId3" tooltip="一種堅持叫Trevor Bauer">
                  <a:extLst>
                    <a:ext uri="{A12FA001-AC4F-418D-AE19-62706E023703}">
                      <ahyp:hlinkClr xmlns:ahyp="http://schemas.microsoft.com/office/drawing/2018/hyperlinkcolor" xmlns="" val="tx"/>
                    </a:ext>
                  </a:extLst>
                </a:hlinkClick>
              </a:rPr>
              <a:t>Trevor Bauer</a:t>
            </a:r>
            <a:endParaRPr lang="en-US" altLang="zh-TW" sz="1200" b="0" i="0" kern="1200" dirty="0">
              <a:solidFill>
                <a:schemeClr val="bg1"/>
              </a:solidFill>
              <a:effectLst/>
              <a:latin typeface="+mn-lt"/>
              <a:ea typeface="+mn-ea"/>
              <a:cs typeface="+mn-cs"/>
            </a:endParaRPr>
          </a:p>
          <a:p>
            <a:r>
              <a:rPr lang="en-US" altLang="zh-TW" dirty="0">
                <a:solidFill>
                  <a:srgbClr val="FFCC33"/>
                </a:solidFill>
                <a:hlinkClick r:id="rId3">
                  <a:extLst>
                    <a:ext uri="{A12FA001-AC4F-418D-AE19-62706E023703}">
                      <ahyp:hlinkClr xmlns:ahyp="http://schemas.microsoft.com/office/drawing/2018/hyperlinkcolor" xmlns="" val="tx"/>
                    </a:ext>
                  </a:extLst>
                </a:hlinkClick>
              </a:rPr>
              <a:t>https://www.sportsv.net/articles/40933</a:t>
            </a:r>
            <a:endParaRPr lang="en-US" altLang="zh-TW" sz="1200" b="0" i="0" kern="1200" dirty="0">
              <a:solidFill>
                <a:srgbClr val="FFCC33"/>
              </a:solidFill>
              <a:effectLst/>
              <a:latin typeface="+mn-lt"/>
              <a:ea typeface="+mn-ea"/>
              <a:cs typeface="+mn-cs"/>
            </a:endParaRPr>
          </a:p>
          <a:p>
            <a:r>
              <a:rPr lang="zh-TW" altLang="en-US" sz="1200" b="0" i="0" kern="1200" dirty="0">
                <a:solidFill>
                  <a:srgbClr val="FFCC33"/>
                </a:solidFill>
                <a:effectLst/>
                <a:latin typeface="+mn-lt"/>
                <a:ea typeface="+mn-ea"/>
                <a:cs typeface="+mn-cs"/>
              </a:rPr>
              <a:t>大學時期主修機械工程的他，勇於嘗試、力求驗證的精神在腦中根深蒂固。例如他會透過大量影像分析來調整自己的投球機制；另外，為了找出適合的武器，他更嘗試過多達</a:t>
            </a:r>
            <a:r>
              <a:rPr lang="en-US" altLang="zh-TW" sz="1200" b="0" i="0" kern="1200" dirty="0">
                <a:solidFill>
                  <a:srgbClr val="FFCC33"/>
                </a:solidFill>
                <a:effectLst/>
                <a:latin typeface="+mn-lt"/>
                <a:ea typeface="+mn-ea"/>
                <a:cs typeface="+mn-cs"/>
              </a:rPr>
              <a:t>19</a:t>
            </a:r>
            <a:r>
              <a:rPr lang="zh-TW" altLang="en-US" sz="1200" b="0" i="0" kern="1200" dirty="0">
                <a:solidFill>
                  <a:srgbClr val="FFCC33"/>
                </a:solidFill>
                <a:effectLst/>
                <a:latin typeface="+mn-lt"/>
                <a:ea typeface="+mn-ea"/>
                <a:cs typeface="+mn-cs"/>
              </a:rPr>
              <a:t>種球路。投入了大量的時間、金錢，都是為了讓自己變得更強。</a:t>
            </a:r>
          </a:p>
          <a:p>
            <a:r>
              <a:rPr lang="en-US" altLang="zh-TW" sz="1200" b="1" i="0" kern="1200" dirty="0">
                <a:solidFill>
                  <a:srgbClr val="FFCC33"/>
                </a:solidFill>
                <a:effectLst/>
                <a:latin typeface="+mn-lt"/>
                <a:ea typeface="+mn-ea"/>
                <a:cs typeface="+mn-cs"/>
              </a:rPr>
              <a:t>Bauer</a:t>
            </a:r>
            <a:r>
              <a:rPr lang="zh-TW" altLang="en-US" sz="1200" b="1" i="0" kern="1200" dirty="0">
                <a:solidFill>
                  <a:srgbClr val="FFCC33"/>
                </a:solidFill>
                <a:effectLst/>
                <a:latin typeface="+mn-lt"/>
                <a:ea typeface="+mn-ea"/>
                <a:cs typeface="+mn-cs"/>
              </a:rPr>
              <a:t>想捍衛自己的理念，卻只是一再加深球團對其「問題球員」的印象</a:t>
            </a:r>
            <a:endParaRPr lang="en-US" altLang="zh-TW" sz="1200" b="1" i="0" kern="1200" dirty="0">
              <a:solidFill>
                <a:srgbClr val="FFCC33"/>
              </a:solidFill>
              <a:effectLst/>
              <a:latin typeface="+mn-lt"/>
              <a:ea typeface="+mn-ea"/>
              <a:cs typeface="+mn-cs"/>
            </a:endParaRPr>
          </a:p>
          <a:p>
            <a:endParaRPr lang="en-US" altLang="zh-TW" sz="1200" b="0" i="0" kern="1200" dirty="0">
              <a:solidFill>
                <a:srgbClr val="FFCC33"/>
              </a:solidFill>
              <a:effectLst/>
              <a:latin typeface="+mn-lt"/>
              <a:ea typeface="+mn-ea"/>
              <a:cs typeface="+mn-cs"/>
            </a:endParaRPr>
          </a:p>
          <a:p>
            <a:pPr fontAlgn="base"/>
            <a:r>
              <a:rPr lang="zh-TW" altLang="en-US" sz="1200" b="0" i="0" kern="1200" dirty="0">
                <a:solidFill>
                  <a:srgbClr val="FFCC33"/>
                </a:solidFill>
                <a:effectLst/>
                <a:latin typeface="+mn-lt"/>
                <a:ea typeface="+mn-ea"/>
                <a:cs typeface="+mn-cs"/>
              </a:rPr>
              <a:t>如何改造講不聽的</a:t>
            </a:r>
            <a:r>
              <a:rPr lang="en-US" altLang="zh-TW" sz="1200" b="0" i="0" kern="1200" dirty="0">
                <a:solidFill>
                  <a:srgbClr val="FFCC33"/>
                </a:solidFill>
                <a:effectLst/>
                <a:latin typeface="+mn-lt"/>
                <a:ea typeface="+mn-ea"/>
                <a:cs typeface="+mn-cs"/>
              </a:rPr>
              <a:t>Trevor Bauer</a:t>
            </a:r>
            <a:r>
              <a:rPr lang="zh-TW" altLang="en-US" sz="1200" b="0" i="0" kern="1200" dirty="0">
                <a:solidFill>
                  <a:srgbClr val="FFCC33"/>
                </a:solidFill>
                <a:effectLst/>
                <a:latin typeface="+mn-lt"/>
                <a:ea typeface="+mn-ea"/>
                <a:cs typeface="+mn-cs"/>
              </a:rPr>
              <a:t>？</a:t>
            </a:r>
            <a:endParaRPr lang="en-US" altLang="zh-TW" dirty="0">
              <a:solidFill>
                <a:srgbClr val="FFCC33"/>
              </a:solidFill>
              <a:hlinkClick r:id="rId4">
                <a:extLst>
                  <a:ext uri="{A12FA001-AC4F-418D-AE19-62706E023703}">
                    <ahyp:hlinkClr xmlns:ahyp="http://schemas.microsoft.com/office/drawing/2018/hyperlinkcolor" xmlns="" val="tx"/>
                  </a:ext>
                </a:extLst>
              </a:hlinkClick>
            </a:endParaRPr>
          </a:p>
          <a:p>
            <a:pPr fontAlgn="base"/>
            <a:r>
              <a:rPr lang="en-US" altLang="zh-TW" dirty="0">
                <a:solidFill>
                  <a:srgbClr val="FFCC33"/>
                </a:solidFill>
                <a:hlinkClick r:id="rId4">
                  <a:extLst>
                    <a:ext uri="{A12FA001-AC4F-418D-AE19-62706E023703}">
                      <ahyp:hlinkClr xmlns:ahyp="http://schemas.microsoft.com/office/drawing/2018/hyperlinkcolor" xmlns="" val="tx"/>
                    </a:ext>
                  </a:extLst>
                </a:hlinkClick>
              </a:rPr>
              <a:t>https://www.ptt.cc/man/MLB/DC3B/M.1513660305.A.9B3.html</a:t>
            </a:r>
            <a:endParaRPr lang="en-US" altLang="zh-TW" sz="1200" b="0" i="0" kern="1200" dirty="0">
              <a:solidFill>
                <a:srgbClr val="FFCC33"/>
              </a:solidFill>
              <a:effectLst/>
              <a:latin typeface="+mn-lt"/>
              <a:ea typeface="+mn-ea"/>
              <a:cs typeface="+mn-cs"/>
            </a:endParaRPr>
          </a:p>
          <a:p>
            <a:pPr fontAlgn="base"/>
            <a:r>
              <a:rPr lang="zh-TW" altLang="en-US" sz="1200" b="0" i="0" kern="1200" dirty="0">
                <a:solidFill>
                  <a:srgbClr val="FFCC33"/>
                </a:solidFill>
                <a:effectLst/>
                <a:latin typeface="+mn-lt"/>
                <a:ea typeface="+mn-ea"/>
                <a:cs typeface="+mn-cs"/>
              </a:rPr>
              <a:t>此</a:t>
            </a:r>
            <a:r>
              <a:rPr lang="en-US" altLang="zh-TW" sz="1200" b="0" i="0" kern="1200" dirty="0">
                <a:solidFill>
                  <a:srgbClr val="FFCC33"/>
                </a:solidFill>
                <a:effectLst/>
                <a:latin typeface="+mn-lt"/>
                <a:ea typeface="+mn-ea"/>
                <a:cs typeface="+mn-cs"/>
              </a:rPr>
              <a:t>Husband</a:t>
            </a:r>
            <a:r>
              <a:rPr lang="zh-TW" altLang="en-US" sz="1200" b="0" i="0" kern="1200" dirty="0">
                <a:solidFill>
                  <a:srgbClr val="FFCC33"/>
                </a:solidFill>
                <a:effectLst/>
                <a:latin typeface="+mn-lt"/>
                <a:ea typeface="+mn-ea"/>
                <a:cs typeface="+mn-cs"/>
              </a:rPr>
              <a:t>依此理論計算</a:t>
            </a:r>
            <a:r>
              <a:rPr lang="en-US" altLang="zh-TW" sz="1200" b="0" i="0" kern="1200" dirty="0">
                <a:solidFill>
                  <a:srgbClr val="FFCC33"/>
                </a:solidFill>
                <a:effectLst/>
                <a:latin typeface="+mn-lt"/>
                <a:ea typeface="+mn-ea"/>
                <a:cs typeface="+mn-cs"/>
              </a:rPr>
              <a:t>, </a:t>
            </a:r>
            <a:r>
              <a:rPr lang="zh-TW" altLang="en-US" sz="1200" b="0" i="0" kern="1200" dirty="0">
                <a:solidFill>
                  <a:srgbClr val="FFCC33"/>
                </a:solidFill>
                <a:effectLst/>
                <a:latin typeface="+mn-lt"/>
                <a:ea typeface="+mn-ea"/>
                <a:cs typeface="+mn-cs"/>
              </a:rPr>
              <a:t>投進</a:t>
            </a:r>
            <a:r>
              <a:rPr lang="en-US" altLang="zh-TW" sz="1200" b="0" i="0" kern="1200" dirty="0">
                <a:solidFill>
                  <a:srgbClr val="FFCC33"/>
                </a:solidFill>
                <a:effectLst/>
                <a:latin typeface="+mn-lt"/>
                <a:ea typeface="+mn-ea"/>
                <a:cs typeface="+mn-cs"/>
              </a:rPr>
              <a:t>86 miles</a:t>
            </a:r>
            <a:r>
              <a:rPr lang="zh-TW" altLang="en-US" sz="1200" b="0" i="0" kern="1200" dirty="0">
                <a:solidFill>
                  <a:srgbClr val="FFCC33"/>
                </a:solidFill>
                <a:effectLst/>
                <a:latin typeface="+mn-lt"/>
                <a:ea typeface="+mn-ea"/>
                <a:cs typeface="+mn-cs"/>
              </a:rPr>
              <a:t>內角高的</a:t>
            </a:r>
            <a:r>
              <a:rPr lang="en-US" altLang="zh-TW" sz="1200" b="0" i="0" kern="1200" dirty="0">
                <a:solidFill>
                  <a:srgbClr val="FFCC33"/>
                </a:solidFill>
                <a:effectLst/>
                <a:latin typeface="+mn-lt"/>
                <a:ea typeface="+mn-ea"/>
                <a:cs typeface="+mn-cs"/>
              </a:rPr>
              <a:t>slider, 92miles</a:t>
            </a:r>
            <a:r>
              <a:rPr lang="zh-TW" altLang="en-US" sz="1200" b="0" i="0" kern="1200" dirty="0">
                <a:solidFill>
                  <a:srgbClr val="FFCC33"/>
                </a:solidFill>
                <a:effectLst/>
                <a:latin typeface="+mn-lt"/>
                <a:ea typeface="+mn-ea"/>
                <a:cs typeface="+mn-cs"/>
              </a:rPr>
              <a:t>投到內角低的</a:t>
            </a:r>
            <a:r>
              <a:rPr lang="en-US" altLang="zh-TW" sz="1200" b="0" i="0" kern="1200" dirty="0">
                <a:solidFill>
                  <a:srgbClr val="FFCC33"/>
                </a:solidFill>
                <a:effectLst/>
                <a:latin typeface="+mn-lt"/>
                <a:ea typeface="+mn-ea"/>
                <a:cs typeface="+mn-cs"/>
              </a:rPr>
              <a:t>sinker </a:t>
            </a:r>
            <a:r>
              <a:rPr lang="zh-TW" altLang="en-US" sz="1200" b="0" i="0" kern="1200" dirty="0">
                <a:solidFill>
                  <a:srgbClr val="FFCC33"/>
                </a:solidFill>
                <a:effectLst/>
                <a:latin typeface="+mn-lt"/>
                <a:ea typeface="+mn-ea"/>
                <a:cs typeface="+mn-cs"/>
              </a:rPr>
              <a:t>和</a:t>
            </a:r>
            <a:r>
              <a:rPr lang="en-US" altLang="zh-TW" sz="1200" b="0" i="0" kern="1200" dirty="0">
                <a:solidFill>
                  <a:srgbClr val="FFCC33"/>
                </a:solidFill>
                <a:effectLst/>
                <a:latin typeface="+mn-lt"/>
                <a:ea typeface="+mn-ea"/>
                <a:cs typeface="+mn-cs"/>
              </a:rPr>
              <a:t>96 miles 4-seam</a:t>
            </a:r>
            <a:r>
              <a:rPr lang="zh-TW" altLang="en-US" sz="1200" b="0" i="0" kern="1200" dirty="0">
                <a:solidFill>
                  <a:srgbClr val="FFCC33"/>
                </a:solidFill>
                <a:effectLst/>
                <a:latin typeface="+mn-lt"/>
                <a:ea typeface="+mn-ea"/>
                <a:cs typeface="+mn-cs"/>
              </a:rPr>
              <a:t>投到外角低的球</a:t>
            </a:r>
            <a:r>
              <a:rPr lang="en-US" altLang="zh-TW" sz="1200" b="0" i="0" kern="1200" dirty="0">
                <a:solidFill>
                  <a:srgbClr val="FFCC33"/>
                </a:solidFill>
                <a:effectLst/>
                <a:latin typeface="+mn-lt"/>
                <a:ea typeface="+mn-ea"/>
                <a:cs typeface="+mn-cs"/>
              </a:rPr>
              <a:t>, </a:t>
            </a:r>
            <a:r>
              <a:rPr lang="zh-TW" altLang="en-US" sz="1200" b="0" i="0" kern="1200" dirty="0">
                <a:solidFill>
                  <a:srgbClr val="FFCC33"/>
                </a:solidFill>
                <a:effectLst/>
                <a:latin typeface="+mn-lt"/>
                <a:ea typeface="+mn-ea"/>
                <a:cs typeface="+mn-cs"/>
              </a:rPr>
              <a:t>都是</a:t>
            </a:r>
            <a:r>
              <a:rPr lang="en-US" altLang="zh-TW" sz="1200" b="0" i="0" kern="1200" dirty="0">
                <a:solidFill>
                  <a:srgbClr val="FFCC33"/>
                </a:solidFill>
                <a:effectLst/>
                <a:latin typeface="+mn-lt"/>
                <a:ea typeface="+mn-ea"/>
                <a:cs typeface="+mn-cs"/>
              </a:rPr>
              <a:t>92 EV</a:t>
            </a:r>
            <a:r>
              <a:rPr lang="zh-TW" altLang="en-US" sz="1200" b="0" i="0" kern="1200" dirty="0">
                <a:solidFill>
                  <a:srgbClr val="FFCC33"/>
                </a:solidFill>
                <a:effectLst/>
                <a:latin typeface="+mn-lt"/>
                <a:ea typeface="+mn-ea"/>
                <a:cs typeface="+mn-cs"/>
              </a:rPr>
              <a:t>對打者而言會有相同的反應優勢。 依此理論而言</a:t>
            </a:r>
            <a:r>
              <a:rPr lang="en-US" altLang="zh-TW" sz="1200" b="0" i="0" kern="1200" dirty="0">
                <a:solidFill>
                  <a:srgbClr val="FFCC33"/>
                </a:solidFill>
                <a:effectLst/>
                <a:latin typeface="+mn-lt"/>
                <a:ea typeface="+mn-ea"/>
                <a:cs typeface="+mn-cs"/>
              </a:rPr>
              <a:t>, hard in slow away</a:t>
            </a:r>
            <a:r>
              <a:rPr lang="zh-TW" altLang="en-US" sz="1200" b="0" i="0" kern="1200" dirty="0">
                <a:solidFill>
                  <a:srgbClr val="FFCC33"/>
                </a:solidFill>
                <a:effectLst/>
                <a:latin typeface="+mn-lt"/>
                <a:ea typeface="+mn-ea"/>
                <a:cs typeface="+mn-cs"/>
              </a:rPr>
              <a:t>是真理</a:t>
            </a:r>
            <a:r>
              <a:rPr lang="en-US" altLang="zh-TW" sz="1200" b="0" i="0" kern="1200" dirty="0">
                <a:solidFill>
                  <a:srgbClr val="FFCC33"/>
                </a:solidFill>
                <a:effectLst/>
                <a:latin typeface="+mn-lt"/>
                <a:ea typeface="+mn-ea"/>
                <a:cs typeface="+mn-cs"/>
              </a:rPr>
              <a:t>, </a:t>
            </a:r>
            <a:r>
              <a:rPr lang="zh-TW" altLang="en-US" sz="1200" b="0" i="0" kern="1200" dirty="0">
                <a:solidFill>
                  <a:srgbClr val="FFCC33"/>
                </a:solidFill>
                <a:effectLst/>
                <a:latin typeface="+mn-lt"/>
                <a:ea typeface="+mn-ea"/>
                <a:cs typeface="+mn-cs"/>
              </a:rPr>
              <a:t>不是一句老生常談的口訣。 他提的一些實徵例子 </a:t>
            </a:r>
            <a:r>
              <a:rPr lang="en-US" altLang="zh-TW" sz="1200" b="0" i="0" kern="1200" dirty="0">
                <a:solidFill>
                  <a:srgbClr val="FFCC33"/>
                </a:solidFill>
                <a:effectLst/>
                <a:latin typeface="+mn-lt"/>
                <a:ea typeface="+mn-ea"/>
                <a:cs typeface="+mn-cs"/>
              </a:rPr>
              <a:t>1. Barry Bonds </a:t>
            </a:r>
            <a:r>
              <a:rPr lang="zh-TW" altLang="en-US" sz="1200" b="0" i="0" kern="1200" dirty="0">
                <a:solidFill>
                  <a:srgbClr val="FFCC33"/>
                </a:solidFill>
                <a:effectLst/>
                <a:latin typeface="+mn-lt"/>
                <a:ea typeface="+mn-ea"/>
                <a:cs typeface="+mn-cs"/>
              </a:rPr>
              <a:t>在球數是</a:t>
            </a:r>
            <a:r>
              <a:rPr lang="en-US" altLang="zh-TW" sz="1200" b="0" i="0" kern="1200" dirty="0">
                <a:solidFill>
                  <a:srgbClr val="FFCC33"/>
                </a:solidFill>
                <a:effectLst/>
                <a:latin typeface="+mn-lt"/>
                <a:ea typeface="+mn-ea"/>
                <a:cs typeface="+mn-cs"/>
              </a:rPr>
              <a:t>0-2, 1-2, 2-2</a:t>
            </a:r>
            <a:r>
              <a:rPr lang="zh-TW" altLang="en-US" sz="1200" b="0" i="0" kern="1200" dirty="0">
                <a:solidFill>
                  <a:srgbClr val="FFCC33"/>
                </a:solidFill>
                <a:effectLst/>
                <a:latin typeface="+mn-lt"/>
                <a:ea typeface="+mn-ea"/>
                <a:cs typeface="+mn-cs"/>
              </a:rPr>
              <a:t>時的對內角高球的打擊率只有</a:t>
            </a:r>
            <a:r>
              <a:rPr lang="en-US" altLang="zh-TW" sz="1200" b="0" i="0" kern="1200" dirty="0">
                <a:solidFill>
                  <a:srgbClr val="FFCC33"/>
                </a:solidFill>
                <a:effectLst/>
                <a:latin typeface="+mn-lt"/>
                <a:ea typeface="+mn-ea"/>
                <a:cs typeface="+mn-cs"/>
              </a:rPr>
              <a:t>0.125, </a:t>
            </a:r>
            <a:r>
              <a:rPr lang="zh-TW" altLang="en-US" sz="1200" b="0" i="0" kern="1200" dirty="0">
                <a:solidFill>
                  <a:srgbClr val="FFCC33"/>
                </a:solidFill>
                <a:effectLst/>
                <a:latin typeface="+mn-lt"/>
                <a:ea typeface="+mn-ea"/>
                <a:cs typeface="+mn-cs"/>
              </a:rPr>
              <a:t>因為</a:t>
            </a:r>
            <a:r>
              <a:rPr lang="en-US" altLang="zh-TW" sz="1200" b="0" i="0" kern="1200" dirty="0">
                <a:solidFill>
                  <a:srgbClr val="FFCC33"/>
                </a:solidFill>
                <a:effectLst/>
                <a:latin typeface="+mn-lt"/>
                <a:ea typeface="+mn-ea"/>
                <a:cs typeface="+mn-cs"/>
              </a:rPr>
              <a:t>EV</a:t>
            </a:r>
            <a:r>
              <a:rPr lang="zh-TW" altLang="en-US" sz="1200" b="0" i="0" kern="1200" dirty="0">
                <a:solidFill>
                  <a:srgbClr val="FFCC33"/>
                </a:solidFill>
                <a:effectLst/>
                <a:latin typeface="+mn-lt"/>
                <a:ea typeface="+mn-ea"/>
                <a:cs typeface="+mn-cs"/>
              </a:rPr>
              <a:t>的 壓制超人也會變凡人。</a:t>
            </a:r>
            <a:endParaRPr lang="en-US" altLang="zh-TW" sz="1200" b="0" i="0" kern="1200" dirty="0">
              <a:solidFill>
                <a:srgbClr val="FFCC33"/>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MLB》</a:t>
            </a:r>
            <a:r>
              <a:rPr lang="zh-TW" altLang="en-US" sz="1200" b="1" i="0" kern="1200" dirty="0">
                <a:solidFill>
                  <a:schemeClr val="tx1"/>
                </a:solidFill>
                <a:effectLst/>
                <a:latin typeface="+mn-lt"/>
                <a:ea typeface="+mn-ea"/>
                <a:cs typeface="+mn-cs"/>
              </a:rPr>
              <a:t>前洋基投手秀出超神指叉 印地安強投：可以教我嗎？（影音）</a:t>
            </a:r>
          </a:p>
          <a:p>
            <a:pPr fontAlgn="base"/>
            <a:r>
              <a:rPr lang="en-US" altLang="zh-TW" dirty="0">
                <a:solidFill>
                  <a:schemeClr val="bg1"/>
                </a:solidFill>
                <a:hlinkClick r:id="rId5">
                  <a:extLst>
                    <a:ext uri="{A12FA001-AC4F-418D-AE19-62706E023703}">
                      <ahyp:hlinkClr xmlns:ahyp="http://schemas.microsoft.com/office/drawing/2018/hyperlinkcolor" xmlns="" val="tx"/>
                    </a:ext>
                  </a:extLst>
                </a:hlinkClick>
              </a:rPr>
              <a:t>https://sports.ltn.com.tw/news/breakingnews/2690535</a:t>
            </a:r>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fontAlgn="base"/>
            <a:r>
              <a:rPr lang="zh-TW" altLang="en-US" sz="1200" b="0" i="0" kern="1200" dirty="0">
                <a:solidFill>
                  <a:schemeClr val="tx1"/>
                </a:solidFill>
                <a:effectLst/>
                <a:latin typeface="+mn-lt"/>
                <a:ea typeface="+mn-ea"/>
                <a:cs typeface="+mn-cs"/>
              </a:rPr>
              <a:t>長使用科學方法以及賽柏計量學來讓自己不斷進化的印地安人隊王牌鮑爾</a:t>
            </a:r>
            <a:endParaRPr lang="en-US" altLang="zh-TW" sz="1200" b="0" i="0" kern="1200" dirty="0">
              <a:solidFill>
                <a:schemeClr val="tx1"/>
              </a:solidFill>
              <a:effectLst/>
              <a:latin typeface="+mn-lt"/>
              <a:ea typeface="+mn-ea"/>
              <a:cs typeface="+mn-cs"/>
            </a:endParaRPr>
          </a:p>
          <a:p>
            <a:pPr fontAlgn="base"/>
            <a:r>
              <a:rPr lang="en-US" altLang="zh-TW" dirty="0">
                <a:solidFill>
                  <a:schemeClr val="bg1"/>
                </a:solidFill>
                <a:hlinkClick r:id="rId6">
                  <a:extLst>
                    <a:ext uri="{A12FA001-AC4F-418D-AE19-62706E023703}">
                      <ahyp:hlinkClr xmlns:ahyp="http://schemas.microsoft.com/office/drawing/2018/hyperlinkcolor" xmlns="" val="tx"/>
                    </a:ext>
                  </a:extLst>
                </a:hlinkClick>
              </a:rPr>
              <a:t>https://bastian.mlblogs.com/pregame-minutiae-bauer-tito-ba2311a53fb2</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天才辯證</a:t>
            </a:r>
          </a:p>
          <a:p>
            <a:pPr fontAlgn="base"/>
            <a:r>
              <a:rPr lang="en-US" altLang="zh-TW" dirty="0">
                <a:solidFill>
                  <a:schemeClr val="bg1"/>
                </a:solidFill>
                <a:hlinkClick r:id="rId7">
                  <a:extLst>
                    <a:ext uri="{A12FA001-AC4F-418D-AE19-62706E023703}">
                      <ahyp:hlinkClr xmlns:ahyp="http://schemas.microsoft.com/office/drawing/2018/hyperlinkcolor" xmlns="" val="tx"/>
                    </a:ext>
                  </a:extLst>
                </a:hlinkClick>
              </a:rPr>
              <a:t>https://medium.com/@summerchen0517/%E5%A4%A9%E6%89%8D%E8%BE%AF%E8%AD%89-5221c469eb97</a:t>
            </a:r>
            <a:endParaRPr lang="en-US" altLang="zh-TW" sz="1200" b="0" i="0" kern="1200" dirty="0">
              <a:solidFill>
                <a:schemeClr val="bg1"/>
              </a:solidFill>
              <a:effectLst/>
              <a:latin typeface="+mn-lt"/>
              <a:ea typeface="+mn-ea"/>
              <a:cs typeface="+mn-cs"/>
            </a:endParaRPr>
          </a:p>
          <a:p>
            <a:pPr fontAlgn="base"/>
            <a:r>
              <a:rPr lang="zh-TW" altLang="en-US" sz="1200" b="0" i="0" kern="1200" dirty="0">
                <a:solidFill>
                  <a:schemeClr val="tx1"/>
                </a:solidFill>
                <a:effectLst/>
                <a:latin typeface="+mn-lt"/>
                <a:ea typeface="+mn-ea"/>
                <a:cs typeface="+mn-cs"/>
              </a:rPr>
              <a:t>說到包爾的怪誕行為，除了無人機事件外，更包括平日會在社群媒體上回答球迷數學問題、針對政治環境與留言者嗆聲等，至於在訓練上的內容則更加精采，比如會在賽前練投時進行距離超過</a:t>
            </a:r>
            <a:r>
              <a:rPr lang="en-US" altLang="zh-TW" sz="1200" b="0" i="0" kern="1200" dirty="0">
                <a:solidFill>
                  <a:schemeClr val="tx1"/>
                </a:solidFill>
                <a:effectLst/>
                <a:latin typeface="+mn-lt"/>
                <a:ea typeface="+mn-ea"/>
                <a:cs typeface="+mn-cs"/>
              </a:rPr>
              <a:t>300</a:t>
            </a:r>
            <a:r>
              <a:rPr lang="zh-TW" altLang="en-US" sz="1200" b="0" i="0" kern="1200" dirty="0">
                <a:solidFill>
                  <a:schemeClr val="tx1"/>
                </a:solidFill>
                <a:effectLst/>
                <a:latin typeface="+mn-lt"/>
                <a:ea typeface="+mn-ea"/>
                <a:cs typeface="+mn-cs"/>
              </a:rPr>
              <a:t>英尺的超遠長傳練習、一週得投滿</a:t>
            </a:r>
            <a:r>
              <a:rPr lang="en-US" altLang="zh-TW" sz="1200" b="0" i="0" kern="1200" dirty="0">
                <a:solidFill>
                  <a:schemeClr val="tx1"/>
                </a:solidFill>
                <a:effectLst/>
                <a:latin typeface="+mn-lt"/>
                <a:ea typeface="+mn-ea"/>
                <a:cs typeface="+mn-cs"/>
              </a:rPr>
              <a:t>6</a:t>
            </a:r>
            <a:r>
              <a:rPr lang="zh-TW" altLang="en-US" sz="1200" b="0" i="0" kern="1200" dirty="0">
                <a:solidFill>
                  <a:schemeClr val="tx1"/>
                </a:solidFill>
                <a:effectLst/>
                <a:latin typeface="+mn-lt"/>
                <a:ea typeface="+mn-ea"/>
                <a:cs typeface="+mn-cs"/>
              </a:rPr>
              <a:t>天的鐵人菜單、甚至會在開賽前將最後一顆練投球催至百英里等非常人舉動；而手上的器具也常常讓人大長見識，像是那一條總在熱身時拿著的奇怪肩管、訓練手臂的特殊儀器等；另外，包爾也曾於今年年初時利用一顆</a:t>
            </a:r>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盎司的輕量化球再藉由助跑投出高達</a:t>
            </a:r>
            <a:r>
              <a:rPr lang="en-US" altLang="zh-TW" sz="1200" b="0" i="0" kern="1200" dirty="0">
                <a:solidFill>
                  <a:schemeClr val="tx1"/>
                </a:solidFill>
                <a:effectLst/>
                <a:latin typeface="+mn-lt"/>
                <a:ea typeface="+mn-ea"/>
                <a:cs typeface="+mn-cs"/>
              </a:rPr>
              <a:t>116.9</a:t>
            </a:r>
            <a:r>
              <a:rPr lang="zh-TW" altLang="en-US" sz="1200" b="0" i="0" kern="1200" dirty="0">
                <a:solidFill>
                  <a:schemeClr val="tx1"/>
                </a:solidFill>
                <a:effectLst/>
                <a:latin typeface="+mn-lt"/>
                <a:ea typeface="+mn-ea"/>
                <a:cs typeface="+mn-cs"/>
              </a:rPr>
              <a:t>英哩（</a:t>
            </a:r>
            <a:r>
              <a:rPr lang="en-US" altLang="zh-TW" sz="1200" b="0" i="0" kern="1200" dirty="0">
                <a:solidFill>
                  <a:schemeClr val="tx1"/>
                </a:solidFill>
                <a:effectLst/>
                <a:latin typeface="+mn-lt"/>
                <a:ea typeface="+mn-ea"/>
                <a:cs typeface="+mn-cs"/>
              </a:rPr>
              <a:t>188</a:t>
            </a:r>
            <a:r>
              <a:rPr lang="zh-TW" altLang="en-US" sz="1200" b="0" i="0" kern="1200" dirty="0">
                <a:solidFill>
                  <a:schemeClr val="tx1"/>
                </a:solidFill>
                <a:effectLst/>
                <a:latin typeface="+mn-lt"/>
                <a:ea typeface="+mn-ea"/>
                <a:cs typeface="+mn-cs"/>
              </a:rPr>
              <a:t>公里）超速火球，讓人是大開眼界；只能說只要有包爾在的地方，就永遠會有話題</a:t>
            </a:r>
            <a:endParaRPr lang="en-US" altLang="zh-TW" sz="1200" b="0" i="0" kern="1200" dirty="0">
              <a:solidFill>
                <a:schemeClr val="bg1"/>
              </a:solidFill>
              <a:effectLst/>
              <a:latin typeface="+mn-lt"/>
              <a:ea typeface="+mn-ea"/>
              <a:cs typeface="+mn-cs"/>
            </a:endParaRP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10</a:t>
            </a:fld>
            <a:endParaRPr lang="zh-TW" altLang="en-US"/>
          </a:p>
        </p:txBody>
      </p:sp>
    </p:spTree>
    <p:extLst>
      <p:ext uri="{BB962C8B-B14F-4D97-AF65-F5344CB8AC3E}">
        <p14:creationId xmlns:p14="http://schemas.microsoft.com/office/powerpoint/2010/main" val="374739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10000"/>
          </a:bodyPr>
          <a:lstStyle/>
          <a:p>
            <a:r>
              <a:rPr lang="en-US" altLang="zh-TW" b="1" cap="all" dirty="0" smtClean="0"/>
              <a:t>THE EVOLUTION OF ARM CARE</a:t>
            </a:r>
          </a:p>
          <a:p>
            <a:r>
              <a:rPr lang="zh-CN" altLang="en-US" b="1" cap="all" dirty="0" smtClean="0"/>
              <a:t>長傳</a:t>
            </a:r>
            <a:endParaRPr lang="en-US" altLang="zh-CN" b="1" cap="all" dirty="0" smtClean="0"/>
          </a:p>
          <a:p>
            <a:r>
              <a:rPr lang="zh-CN" altLang="en-US" b="1" cap="all" dirty="0" smtClean="0"/>
              <a:t>加重球訓練</a:t>
            </a:r>
            <a:endParaRPr lang="en-US" altLang="zh-TW" b="1" dirty="0" smtClean="0"/>
          </a:p>
          <a:p>
            <a:r>
              <a:rPr lang="en-US" altLang="zh-TW" b="1" dirty="0" smtClean="0"/>
              <a:t>Trevor Bauer, Driveline Baseball Pioneer Data-Driven Pitch Design</a:t>
            </a:r>
            <a:endParaRPr lang="en-US" altLang="zh-TW" dirty="0" smtClean="0"/>
          </a:p>
          <a:p>
            <a:pPr fontAlgn="base"/>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How two men turned average baseball players into superstars</a:t>
            </a:r>
          </a:p>
          <a:p>
            <a:pPr fontAlgn="base"/>
            <a:r>
              <a:rPr lang="en-US" altLang="zh-TW" dirty="0">
                <a:solidFill>
                  <a:schemeClr val="bg1"/>
                </a:solidFill>
                <a:hlinkClick r:id="rId3">
                  <a:extLst>
                    <a:ext uri="{A12FA001-AC4F-418D-AE19-62706E023703}">
                      <ahyp:hlinkClr xmlns:ahyp="http://schemas.microsoft.com/office/drawing/2018/hyperlinkcolor" xmlns="" val="tx"/>
                    </a:ext>
                  </a:extLst>
                </a:hlinkClick>
              </a:rPr>
              <a:t>https://nypost.com/2019/06/08/how-two-men-turned-average-baseball-players-into-superstars/</a:t>
            </a:r>
            <a:endParaRPr lang="en-US" altLang="zh-TW" dirty="0">
              <a:solidFill>
                <a:schemeClr val="bg1"/>
              </a:solidFill>
            </a:endParaRPr>
          </a:p>
          <a:p>
            <a:pPr fontAlgn="base"/>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cap="all" dirty="0">
                <a:solidFill>
                  <a:schemeClr val="tx1"/>
                </a:solidFill>
                <a:effectLst/>
                <a:latin typeface="+mn-lt"/>
                <a:ea typeface="+mn-ea"/>
                <a:cs typeface="+mn-cs"/>
              </a:rPr>
              <a:t>THE GEAR BEHIND THE GAS: TREVOR BAUER AND THE EVOLUTION OF ARM CARE</a:t>
            </a:r>
          </a:p>
          <a:p>
            <a:pPr fontAlgn="base"/>
            <a:r>
              <a:rPr lang="en-US" altLang="zh-TW" dirty="0">
                <a:solidFill>
                  <a:schemeClr val="bg1"/>
                </a:solidFill>
                <a:hlinkClick r:id="rId4">
                  <a:extLst>
                    <a:ext uri="{A12FA001-AC4F-418D-AE19-62706E023703}">
                      <ahyp:hlinkClr xmlns:ahyp="http://schemas.microsoft.com/office/drawing/2018/hyperlinkcolor" xmlns="" val="tx"/>
                    </a:ext>
                  </a:extLst>
                </a:hlinkClick>
              </a:rPr>
              <a:t>https://www.whatproswear.com/baseball/news/gear-behind-gas-trevor-bauer-driveline-baseball-pitching-training-reimagined/</a:t>
            </a:r>
            <a:endParaRPr lang="en-US" altLang="zh-TW" dirty="0">
              <a:solidFill>
                <a:schemeClr val="bg1"/>
              </a:solidFill>
            </a:endParaRPr>
          </a:p>
          <a:p>
            <a:pPr fontAlgn="base"/>
            <a:r>
              <a:rPr lang="en-US" altLang="zh-TW" dirty="0">
                <a:solidFill>
                  <a:schemeClr val="bg1"/>
                </a:solidFill>
                <a:hlinkClick r:id="rId5">
                  <a:extLst>
                    <a:ext uri="{A12FA001-AC4F-418D-AE19-62706E023703}">
                      <ahyp:hlinkClr xmlns:ahyp="http://schemas.microsoft.com/office/drawing/2018/hyperlinkcolor" xmlns="" val="tx"/>
                    </a:ext>
                  </a:extLst>
                </a:hlinkClick>
              </a:rPr>
              <a:t>https://www.si.com/edge/2015/04/15/training-with-trevor-bauer-cleveland-indians-long-toss</a:t>
            </a:r>
            <a:endParaRPr lang="en-US" altLang="zh-TW" dirty="0">
              <a:solidFill>
                <a:schemeClr val="bg1"/>
              </a:solidFill>
            </a:endParaRPr>
          </a:p>
          <a:p>
            <a:pPr fontAlgn="base"/>
            <a:r>
              <a:rPr lang="en-US" altLang="zh-TW" dirty="0">
                <a:solidFill>
                  <a:schemeClr val="bg1"/>
                </a:solidFill>
                <a:hlinkClick r:id="rId6">
                  <a:extLst>
                    <a:ext uri="{A12FA001-AC4F-418D-AE19-62706E023703}">
                      <ahyp:hlinkClr xmlns:ahyp="http://schemas.microsoft.com/office/drawing/2018/hyperlinkcolor" xmlns="" val="tx"/>
                    </a:ext>
                  </a:extLst>
                </a:hlinkClick>
              </a:rPr>
              <a:t>https://www.nytimes.com/2017/09/14/sports/baseball/mlb-velocity-pitchers.html</a:t>
            </a:r>
            <a:endParaRPr lang="en-US" altLang="zh-TW" dirty="0">
              <a:solidFill>
                <a:schemeClr val="bg1"/>
              </a:solidFill>
            </a:endParaRPr>
          </a:p>
          <a:p>
            <a:pPr fontAlgn="base"/>
            <a:r>
              <a:rPr lang="en-US" altLang="zh-TW" sz="1200" b="0" i="0" kern="1200" dirty="0">
                <a:solidFill>
                  <a:schemeClr val="tx1"/>
                </a:solidFill>
                <a:effectLst/>
                <a:latin typeface="+mn-lt"/>
                <a:ea typeface="+mn-ea"/>
                <a:cs typeface="+mn-cs"/>
              </a:rPr>
              <a:t>Bauer led the American League in walks two years ago, but now he has the lowest walk rate and highest strikeout rate of his career, and has been one of the hottest pitchers in the majors, winning his last nine decisions to improve to 16-8.</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7" tooltip="棒球新浪潮來了？加重球訓練">
                  <a:extLst>
                    <a:ext uri="{A12FA001-AC4F-418D-AE19-62706E023703}">
                      <ahyp:hlinkClr xmlns:ahyp="http://schemas.microsoft.com/office/drawing/2018/hyperlinkcolor" xmlns="" val="tx"/>
                    </a:ext>
                  </a:extLst>
                </a:hlinkClick>
              </a:rPr>
              <a:t>加重球訓練</a:t>
            </a:r>
            <a:endParaRPr lang="zh-TW" altLang="en-US" sz="1200" b="0" i="0" kern="1200" dirty="0">
              <a:solidFill>
                <a:schemeClr val="bg1"/>
              </a:solidFill>
              <a:effectLst/>
              <a:latin typeface="+mn-lt"/>
              <a:ea typeface="+mn-ea"/>
              <a:cs typeface="+mn-cs"/>
            </a:endParaRPr>
          </a:p>
          <a:p>
            <a:pPr fontAlgn="base"/>
            <a:r>
              <a:rPr lang="en-US" altLang="zh-TW" dirty="0">
                <a:solidFill>
                  <a:schemeClr val="bg1"/>
                </a:solidFill>
                <a:hlinkClick r:id="rId7">
                  <a:extLst>
                    <a:ext uri="{A12FA001-AC4F-418D-AE19-62706E023703}">
                      <ahyp:hlinkClr xmlns:ahyp="http://schemas.microsoft.com/office/drawing/2018/hyperlinkcolor" xmlns="" val="tx"/>
                    </a:ext>
                  </a:extLst>
                </a:hlinkClick>
              </a:rPr>
              <a:t>https://www.sportsv.net/articles/40305</a:t>
            </a:r>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fontAlgn="base"/>
            <a:endParaRPr lang="en-US" altLang="zh-TW"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11</a:t>
            </a:fld>
            <a:endParaRPr lang="zh-TW" altLang="en-US"/>
          </a:p>
        </p:txBody>
      </p:sp>
    </p:spTree>
    <p:extLst>
      <p:ext uri="{BB962C8B-B14F-4D97-AF65-F5344CB8AC3E}">
        <p14:creationId xmlns:p14="http://schemas.microsoft.com/office/powerpoint/2010/main" val="106280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fontAlgn="base"/>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How two men turned average baseball players into superstars</a:t>
            </a:r>
          </a:p>
          <a:p>
            <a:pPr fontAlgn="base"/>
            <a:r>
              <a:rPr lang="en-US" altLang="zh-TW" dirty="0">
                <a:solidFill>
                  <a:schemeClr val="bg1"/>
                </a:solidFill>
                <a:hlinkClick r:id="rId3">
                  <a:extLst>
                    <a:ext uri="{A12FA001-AC4F-418D-AE19-62706E023703}">
                      <ahyp:hlinkClr xmlns:ahyp="http://schemas.microsoft.com/office/drawing/2018/hyperlinkcolor" xmlns="" val="tx"/>
                    </a:ext>
                  </a:extLst>
                </a:hlinkClick>
              </a:rPr>
              <a:t>https://nypost.com/2019/06/08/how-two-men-turned-average-baseball-players-into-superstars/</a:t>
            </a:r>
            <a:endParaRPr lang="en-US" altLang="zh-TW" dirty="0">
              <a:solidFill>
                <a:schemeClr val="bg1"/>
              </a:solidFill>
            </a:endParaRPr>
          </a:p>
          <a:p>
            <a:pPr fontAlgn="base"/>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How Trevor Bauer Remade His Slider — And Changed Baseball</a:t>
            </a:r>
          </a:p>
          <a:p>
            <a:pPr fontAlgn="base"/>
            <a:endParaRPr lang="en-US" altLang="zh-TW" sz="1200" b="0" i="0" kern="1200" dirty="0">
              <a:solidFill>
                <a:schemeClr val="tx1"/>
              </a:solidFill>
              <a:effectLst/>
              <a:latin typeface="+mn-lt"/>
              <a:ea typeface="+mn-ea"/>
              <a:cs typeface="+mn-cs"/>
            </a:endParaRPr>
          </a:p>
          <a:p>
            <a:pPr fontAlgn="base"/>
            <a:r>
              <a:rPr lang="en-US" altLang="zh-TW" dirty="0">
                <a:solidFill>
                  <a:schemeClr val="bg1"/>
                </a:solidFill>
                <a:hlinkClick r:id="rId4">
                  <a:extLst>
                    <a:ext uri="{A12FA001-AC4F-418D-AE19-62706E023703}">
                      <ahyp:hlinkClr xmlns:ahyp="http://schemas.microsoft.com/office/drawing/2018/hyperlinkcolor" xmlns="" val="tx"/>
                    </a:ext>
                  </a:extLst>
                </a:hlinkClick>
              </a:rPr>
              <a:t>https://fivethirtyeight.com/features/how-trevor-bauer-remade-his-slider-and-changed-baseball/</a:t>
            </a:r>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fontAlgn="base"/>
            <a:r>
              <a:rPr lang="en-US" altLang="zh-TW" dirty="0">
                <a:solidFill>
                  <a:schemeClr val="bg1"/>
                </a:solidFill>
                <a:hlinkClick r:id="rId5">
                  <a:extLst>
                    <a:ext uri="{A12FA001-AC4F-418D-AE19-62706E023703}">
                      <ahyp:hlinkClr xmlns:ahyp="http://schemas.microsoft.com/office/drawing/2018/hyperlinkcolor" xmlns="" val="tx"/>
                    </a:ext>
                  </a:extLst>
                </a:hlinkClick>
              </a:rPr>
              <a:t>https://blogs.fangraphs.com/video-trevor-bauer-on-managing-his-sinkers-movement/</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u="none" strike="noStrike" kern="1200" dirty="0">
                <a:solidFill>
                  <a:schemeClr val="tx1"/>
                </a:solidFill>
                <a:effectLst/>
                <a:latin typeface="+mn-lt"/>
                <a:ea typeface="+mn-ea"/>
                <a:cs typeface="+mn-cs"/>
              </a:rPr>
              <a:t>Trevor Bauer, Driveline Baseball Pioneer Data-Driven Pitch Design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solidFill>
                <a:hlinkClick r:id="rId6">
                  <a:extLst>
                    <a:ext uri="{A12FA001-AC4F-418D-AE19-62706E023703}">
                      <ahyp:hlinkClr xmlns:ahyp="http://schemas.microsoft.com/office/drawing/2018/hyperlinkcolor" xmlns="" val="tx"/>
                    </a:ext>
                  </a:extLst>
                </a:hlinkClick>
              </a:rPr>
              <a:t>https://www.sporttechie.com/trevor-bauer-driveline-baseball-data-driven-pitch-design/</a:t>
            </a:r>
            <a:endParaRPr lang="zh-TW" altLang="en-US" sz="1200" b="0" i="0" kern="1200" dirty="0">
              <a:solidFill>
                <a:schemeClr val="bg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mn-ea"/>
                <a:cs typeface="+mn-cs"/>
              </a:rPr>
              <a:t>Trevor Bauer, 3 pitch K Sequence (all curveballs).</a:t>
            </a:r>
            <a:endParaRPr lang="en-US" altLang="zh-TW" sz="1200" b="1" i="0" u="none" strike="noStrike" kern="1200" dirty="0">
              <a:solidFill>
                <a:schemeClr val="tx1"/>
              </a:solidFill>
              <a:effectLst/>
              <a:latin typeface="+mn-lt"/>
              <a:ea typeface="+mn-ea"/>
              <a:cs typeface="+mn-cs"/>
            </a:endParaRPr>
          </a:p>
          <a:p>
            <a:pPr fontAlgn="base"/>
            <a:endParaRPr lang="en-US" altLang="zh-TW"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12</a:t>
            </a:fld>
            <a:endParaRPr lang="zh-TW" altLang="en-US"/>
          </a:p>
        </p:txBody>
      </p:sp>
    </p:spTree>
    <p:extLst>
      <p:ext uri="{BB962C8B-B14F-4D97-AF65-F5344CB8AC3E}">
        <p14:creationId xmlns:p14="http://schemas.microsoft.com/office/powerpoint/2010/main" val="2822426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i="0" kern="1200" dirty="0">
                <a:solidFill>
                  <a:schemeClr val="tx1"/>
                </a:solidFill>
                <a:effectLst/>
                <a:latin typeface="+mn-lt"/>
                <a:ea typeface="+mn-ea"/>
                <a:cs typeface="+mn-cs"/>
              </a:rPr>
              <a:t>大聯盟曲球愈來愈難打！</a:t>
            </a:r>
          </a:p>
          <a:p>
            <a:pPr fontAlgn="base"/>
            <a:r>
              <a:rPr lang="en-US" altLang="zh-TW" dirty="0">
                <a:solidFill>
                  <a:schemeClr val="bg1"/>
                </a:solidFill>
                <a:hlinkClick r:id="rId3">
                  <a:extLst>
                    <a:ext uri="{A12FA001-AC4F-418D-AE19-62706E023703}">
                      <ahyp:hlinkClr xmlns:ahyp="http://schemas.microsoft.com/office/drawing/2018/hyperlinkcolor" xmlns="" val="tx"/>
                    </a:ext>
                  </a:extLst>
                </a:hlinkClick>
              </a:rPr>
              <a:t>https://www.foxsports.com.tw/baseball/mlb/842447/%E5%A4%A7%E8%81%AF%E7%9B%9F%E6%9B%B2%E7%90%83%E6%84%88%E4%BE%86%E6%84%88%E9%9B%A3%E6%89%93%EF%BC%81-%E5%9D%87%E9%80%9F%E3%80%81%E4%BD%8D%E7%A7%BB%E9%9B%99%E9%9B%99%E5%89%B5%E6%96%B0%E9%AB%98/</a:t>
            </a:r>
            <a:endParaRPr lang="en-US" altLang="zh-TW" dirty="0">
              <a:solidFill>
                <a:schemeClr val="bg1"/>
              </a:solidFill>
            </a:endParaRPr>
          </a:p>
          <a:p>
            <a:r>
              <a:rPr lang="en-US" altLang="zh-TW" b="1" dirty="0" smtClean="0">
                <a:latin typeface="微軟正黑體" panose="020B0604030504040204" pitchFamily="34" charset="-120"/>
                <a:ea typeface="微軟正黑體" panose="020B0604030504040204" pitchFamily="34" charset="-120"/>
                <a:hlinkClick r:id="rId4"/>
              </a:rPr>
              <a:t>https://www.youtube.com/watch?time_continue=7&amp;v=QjngPW6XVvI</a:t>
            </a:r>
            <a:endParaRPr lang="en-US" altLang="zh-TW" b="1" dirty="0" smtClean="0">
              <a:latin typeface="微軟正黑體" panose="020B0604030504040204" pitchFamily="34" charset="-120"/>
              <a:ea typeface="微軟正黑體" panose="020B0604030504040204" pitchFamily="34" charset="-120"/>
            </a:endParaRPr>
          </a:p>
          <a:p>
            <a:endParaRPr lang="en-US" altLang="zh-TW" b="1" dirty="0" smtClean="0">
              <a:latin typeface="微軟正黑體" panose="020B0604030504040204" pitchFamily="34" charset="-120"/>
              <a:ea typeface="微軟正黑體" panose="020B0604030504040204" pitchFamily="34" charset="-120"/>
            </a:endParaRPr>
          </a:p>
          <a:p>
            <a:pPr fontAlgn="base"/>
            <a:endParaRPr lang="en-US" altLang="zh-TW" sz="1200" b="0" i="0" kern="1200" dirty="0">
              <a:solidFill>
                <a:schemeClr val="bg1"/>
              </a:solidFill>
              <a:effectLst/>
              <a:latin typeface="+mn-lt"/>
              <a:ea typeface="+mn-ea"/>
              <a:cs typeface="+mn-cs"/>
            </a:endParaRPr>
          </a:p>
          <a:p>
            <a:r>
              <a:rPr lang="zh-TW" altLang="en-US" sz="1200" b="0" i="0" kern="1200" dirty="0">
                <a:solidFill>
                  <a:schemeClr val="tx1"/>
                </a:solidFill>
                <a:effectLst/>
                <a:latin typeface="+mn-lt"/>
                <a:ea typeface="+mn-ea"/>
                <a:cs typeface="+mn-cs"/>
              </a:rPr>
              <a:t>美國知名棒球媒體</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棒球指南</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Baseball Prospectus</a:t>
            </a:r>
            <a:r>
              <a:rPr lang="zh-TW" altLang="en-US" sz="1200" b="0" i="0" kern="1200" dirty="0">
                <a:solidFill>
                  <a:schemeClr val="tx1"/>
                </a:solidFill>
                <a:effectLst/>
                <a:latin typeface="+mn-lt"/>
                <a:ea typeface="+mn-ea"/>
                <a:cs typeface="+mn-cs"/>
              </a:rPr>
              <a:t>）的作家 </a:t>
            </a:r>
            <a:r>
              <a:rPr lang="en-US" altLang="zh-TW" sz="1200" b="0" i="0" kern="1200" dirty="0">
                <a:solidFill>
                  <a:schemeClr val="tx1"/>
                </a:solidFill>
                <a:effectLst/>
                <a:latin typeface="+mn-lt"/>
                <a:ea typeface="+mn-ea"/>
                <a:cs typeface="+mn-cs"/>
              </a:rPr>
              <a:t>Rob Arthur</a:t>
            </a:r>
            <a:r>
              <a:rPr lang="zh-TW" altLang="en-US" sz="1200" b="0" i="0" kern="1200" dirty="0">
                <a:solidFill>
                  <a:schemeClr val="tx1"/>
                </a:solidFill>
                <a:effectLst/>
                <a:latin typeface="+mn-lt"/>
                <a:ea typeface="+mn-ea"/>
                <a:cs typeface="+mn-cs"/>
              </a:rPr>
              <a:t>，就提出兩個可能的原因解釋：</a:t>
            </a:r>
          </a:p>
          <a:p>
            <a:r>
              <a:rPr lang="zh-TW" altLang="en-US" sz="1200" b="0" i="0" kern="1200" dirty="0">
                <a:solidFill>
                  <a:schemeClr val="tx1"/>
                </a:solidFill>
                <a:effectLst/>
                <a:latin typeface="+mn-lt"/>
                <a:ea typeface="+mn-ea"/>
                <a:cs typeface="+mn-cs"/>
              </a:rPr>
              <a:t>一：隨著進階數據、追蹤系統、科技輔助產品愈趨發達，當今大聯盟投手愈來愈知道如何優化、設計最適合自己的球路握法、投球機制和出手方式。過往投手學習各種球路，大多都是模仿前人的投法，或是被動接受教練指導，極少數能自己摸索出更適合個人優勢的球路握法、投球機制。如今各隊藉由追蹤系統和輔助器材產出的數據，還有更廣泛的資訊流通，教練團跟球員都能獲取選手各種球路的速度、轉速、位移、視覺效果等資料，以及他人轉變成功的案例，並針對不同投手的身材、投球機制優劣勢，客製化設計出最適合每個人的球路握法和出手方式，極大化每個人在各種球路上的效益。因此，有部分投手進行較為細緻的握法、施力、擺臂、扣球機制調整後，能進一步提升變化球的球威和球質。這或許就是聯盟整體曲球的球速和位移幅度在近年大大增加的關鍵。</a:t>
            </a:r>
          </a:p>
          <a:p>
            <a:r>
              <a:rPr lang="zh-TW" altLang="en-US" sz="1200" b="0" i="0" kern="1200" dirty="0">
                <a:solidFill>
                  <a:schemeClr val="tx1"/>
                </a:solidFill>
                <a:effectLst/>
                <a:latin typeface="+mn-lt"/>
                <a:ea typeface="+mn-ea"/>
                <a:cs typeface="+mn-cs"/>
              </a:rPr>
              <a:t>二：跟第一個原因相關，由於近 </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多年來投手的球威、球速等能力都能夠被量化，所以各隊管理團隊和球探在挑選人才時，就能客觀地依據資料和數據篩選出那些速球球速較快、曲球轉速較快、曲球位移較大、欺敵效果較強的投手。長期下來，擁有高品質曲球的投手存在於聯盟的比例愈來愈高，反之，曲球品質不佳的投手則不斷被淘汰，因而導致聯盟整體曲球球速和位移上漲的走勢。</a:t>
            </a:r>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sng" kern="1200" dirty="0">
                <a:solidFill>
                  <a:schemeClr val="bg1"/>
                </a:solidFill>
                <a:effectLst/>
                <a:latin typeface="+mn-lt"/>
                <a:ea typeface="+mn-ea"/>
                <a:cs typeface="+mn-cs"/>
                <a:hlinkClick r:id="rId5" tooltip="道奇最變態的曲球不是 Kershaw！圖解這一球為什麼無敵難打？">
                  <a:extLst>
                    <a:ext uri="{A12FA001-AC4F-418D-AE19-62706E023703}">
                      <ahyp:hlinkClr xmlns:ahyp="http://schemas.microsoft.com/office/drawing/2018/hyperlinkcolor" xmlns="" val="tx"/>
                    </a:ext>
                  </a:extLst>
                </a:hlinkClick>
              </a:rPr>
              <a:t>道奇最變態的曲球不是 </a:t>
            </a:r>
            <a:r>
              <a:rPr lang="en-US" altLang="zh-TW" sz="1200" b="0" i="0" u="sng" kern="1200" dirty="0">
                <a:solidFill>
                  <a:schemeClr val="bg1"/>
                </a:solidFill>
                <a:effectLst/>
                <a:latin typeface="+mn-lt"/>
                <a:ea typeface="+mn-ea"/>
                <a:cs typeface="+mn-cs"/>
                <a:hlinkClick r:id="rId5" tooltip="道奇最變態的曲球不是 Kershaw！圖解這一球為什麼無敵難打？">
                  <a:extLst>
                    <a:ext uri="{A12FA001-AC4F-418D-AE19-62706E023703}">
                      <ahyp:hlinkClr xmlns:ahyp="http://schemas.microsoft.com/office/drawing/2018/hyperlinkcolor" xmlns="" val="tx"/>
                    </a:ext>
                  </a:extLst>
                </a:hlinkClick>
              </a:rPr>
              <a:t>Kershaw</a:t>
            </a:r>
            <a:r>
              <a:rPr lang="zh-TW" altLang="en-US" sz="1200" b="0" i="0" u="sng" kern="1200" dirty="0">
                <a:solidFill>
                  <a:schemeClr val="bg1"/>
                </a:solidFill>
                <a:effectLst/>
                <a:latin typeface="+mn-lt"/>
                <a:ea typeface="+mn-ea"/>
                <a:cs typeface="+mn-cs"/>
                <a:hlinkClick r:id="rId5" tooltip="道奇最變態的曲球不是 Kershaw！圖解這一球為什麼無敵難打？">
                  <a:extLst>
                    <a:ext uri="{A12FA001-AC4F-418D-AE19-62706E023703}">
                      <ahyp:hlinkClr xmlns:ahyp="http://schemas.microsoft.com/office/drawing/2018/hyperlinkcolor" xmlns="" val="tx"/>
                    </a:ext>
                  </a:extLst>
                </a:hlinkClick>
              </a:rPr>
              <a:t>！圖解這一球為什麼無敵難打？</a:t>
            </a:r>
            <a:endParaRPr lang="zh-TW" altLang="en-US" sz="1200" b="0" i="0" kern="1200" dirty="0">
              <a:solidFill>
                <a:schemeClr val="bg1"/>
              </a:solidFill>
              <a:effectLst/>
              <a:latin typeface="+mn-lt"/>
              <a:ea typeface="+mn-ea"/>
              <a:cs typeface="+mn-cs"/>
            </a:endParaRPr>
          </a:p>
          <a:p>
            <a:endParaRPr lang="en-US" altLang="zh-TW" dirty="0">
              <a:solidFill>
                <a:schemeClr val="bg1"/>
              </a:solidFill>
              <a:hlinkClick r:id="rId5">
                <a:extLst>
                  <a:ext uri="{A12FA001-AC4F-418D-AE19-62706E023703}">
                    <ahyp:hlinkClr xmlns:ahyp="http://schemas.microsoft.com/office/drawing/2018/hyperlinkcolor" xmlns="" val="tx"/>
                  </a:ext>
                </a:extLst>
              </a:hlinkClick>
            </a:endParaRPr>
          </a:p>
          <a:p>
            <a:r>
              <a:rPr lang="en-US" altLang="zh-TW" dirty="0">
                <a:solidFill>
                  <a:schemeClr val="bg1"/>
                </a:solidFill>
                <a:hlinkClick r:id="rId5">
                  <a:extLst>
                    <a:ext uri="{A12FA001-AC4F-418D-AE19-62706E023703}">
                      <ahyp:hlinkClr xmlns:ahyp="http://schemas.microsoft.com/office/drawing/2018/hyperlinkcolor" xmlns="" val="tx"/>
                    </a:ext>
                  </a:extLst>
                </a:hlinkClick>
              </a:rPr>
              <a:t>https://www.sportsv.net/articles/63566</a:t>
            </a:r>
            <a:endParaRPr lang="en-US" altLang="zh-TW" dirty="0">
              <a:solidFill>
                <a:schemeClr val="bg1"/>
              </a:solidFill>
            </a:endParaRPr>
          </a:p>
          <a:p>
            <a:endParaRPr lang="en-US" altLang="zh-TW" dirty="0">
              <a:solidFill>
                <a:schemeClr val="bg1"/>
              </a:solidFill>
            </a:endParaRPr>
          </a:p>
          <a:p>
            <a:endParaRPr lang="zh-TW" altLang="en-US" sz="1200" b="0" i="0" kern="1200" dirty="0">
              <a:solidFill>
                <a:schemeClr val="tx1"/>
              </a:solidFill>
              <a:effectLst/>
              <a:latin typeface="+mn-lt"/>
              <a:ea typeface="+mn-ea"/>
              <a:cs typeface="+mn-cs"/>
            </a:endParaRP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13</a:t>
            </a:fld>
            <a:endParaRPr lang="zh-TW" altLang="en-US"/>
          </a:p>
        </p:txBody>
      </p:sp>
    </p:spTree>
    <p:extLst>
      <p:ext uri="{BB962C8B-B14F-4D97-AF65-F5344CB8AC3E}">
        <p14:creationId xmlns:p14="http://schemas.microsoft.com/office/powerpoint/2010/main" val="3100831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MLB</a:t>
            </a:r>
            <a:r>
              <a:rPr lang="zh-TW" altLang="en-US" sz="1200" b="1" i="0" kern="1200" dirty="0">
                <a:solidFill>
                  <a:schemeClr val="tx1"/>
                </a:solidFill>
                <a:effectLst/>
                <a:latin typeface="+mn-lt"/>
                <a:ea typeface="+mn-ea"/>
                <a:cs typeface="+mn-cs"/>
              </a:rPr>
              <a:t>專欄</a:t>
            </a:r>
            <a:r>
              <a:rPr lang="en-US" altLang="zh-TW" sz="1200" b="1" i="0" kern="1200" dirty="0">
                <a:solidFill>
                  <a:schemeClr val="tx1"/>
                </a:solidFill>
                <a:effectLst/>
                <a:latin typeface="+mn-lt"/>
                <a:ea typeface="+mn-ea"/>
                <a:cs typeface="+mn-cs"/>
              </a:rPr>
              <a:t>》</a:t>
            </a:r>
            <a:r>
              <a:rPr lang="zh-TW" altLang="en-US" sz="1200" b="1" i="0" kern="1200" dirty="0">
                <a:solidFill>
                  <a:schemeClr val="tx1"/>
                </a:solidFill>
                <a:effectLst/>
                <a:latin typeface="+mn-lt"/>
                <a:ea typeface="+mn-ea"/>
                <a:cs typeface="+mn-cs"/>
              </a:rPr>
              <a:t>滯銷的前賽揚獎得主：</a:t>
            </a:r>
            <a:r>
              <a:rPr lang="en-US" altLang="zh-TW" sz="1200" b="1" i="0" kern="1200" dirty="0">
                <a:solidFill>
                  <a:schemeClr val="tx1"/>
                </a:solidFill>
                <a:effectLst/>
                <a:latin typeface="+mn-lt"/>
                <a:ea typeface="+mn-ea"/>
                <a:cs typeface="+mn-cs"/>
              </a:rPr>
              <a:t>Dallas Keuchel</a:t>
            </a:r>
            <a:r>
              <a:rPr lang="zh-TW" altLang="en-US" sz="1200" b="1" i="0" kern="1200" dirty="0">
                <a:solidFill>
                  <a:schemeClr val="tx1"/>
                </a:solidFill>
                <a:effectLst/>
                <a:latin typeface="+mn-lt"/>
                <a:ea typeface="+mn-ea"/>
                <a:cs typeface="+mn-cs"/>
              </a:rPr>
              <a:t>為什麼沒人要？</a:t>
            </a:r>
          </a:p>
          <a:p>
            <a:pPr fontAlgn="base"/>
            <a:endParaRPr lang="en-US" altLang="zh-TW" dirty="0">
              <a:hlinkClick r:id="rId3"/>
            </a:endParaRPr>
          </a:p>
          <a:p>
            <a:pPr fontAlgn="base"/>
            <a:r>
              <a:rPr lang="en-US" altLang="zh-TW" dirty="0">
                <a:hlinkClick r:id="rId3"/>
              </a:rPr>
              <a:t>https://tw.sports.yahoo.com/news/mlb%E5%B0%88%E6%AC%84%E6%BB%AF%E9%8A%B7%E7%9A%84%E5%89%8D%E8%B3%BD%E6%8F%9A%E7%8D%8E%E5%BE%97%E4%B8%BB-dallas-</a:t>
            </a:r>
          </a:p>
          <a:p>
            <a:pPr fontAlgn="base"/>
            <a:r>
              <a:rPr lang="en-US" altLang="zh-TW" dirty="0">
                <a:hlinkClick r:id="rId3"/>
              </a:rPr>
              <a:t>keuchel%E7%82%BA%E4%BB%80%E9%BA%BC%E6%B2%92%E4%BA%BA%E8%A6%81-114637263.html</a:t>
            </a:r>
            <a:endParaRPr lang="en-US" altLang="zh-TW" dirty="0"/>
          </a:p>
          <a:p>
            <a:r>
              <a:rPr lang="zh-TW" altLang="en-US" sz="1200" b="0" i="0" kern="1200" dirty="0">
                <a:solidFill>
                  <a:schemeClr val="tx1"/>
                </a:solidFill>
                <a:effectLst/>
                <a:latin typeface="+mn-lt"/>
                <a:ea typeface="+mn-ea"/>
                <a:cs typeface="+mn-cs"/>
              </a:rPr>
              <a:t>對於大聯盟打者而言，快速球是他們最好攻擊的球種。但相對於最常見的四縫線快速球，二縫線和伸卡球甚至更容易被大聯盟打者掌握住。這主要的原因是大聯盟近幾年盛行所謂的「飛球革命」，眾多打者為了增加飛球率都改變了揮棒軌跡，變成了所謂的「</a:t>
            </a:r>
            <a:r>
              <a:rPr lang="en-US" altLang="zh-TW" sz="1200" b="0" i="0" kern="1200" dirty="0">
                <a:solidFill>
                  <a:schemeClr val="tx1"/>
                </a:solidFill>
                <a:effectLst/>
                <a:latin typeface="+mn-lt"/>
                <a:ea typeface="+mn-ea"/>
                <a:cs typeface="+mn-cs"/>
              </a:rPr>
              <a:t>uppercut</a:t>
            </a:r>
            <a:r>
              <a:rPr lang="zh-TW" altLang="en-US" sz="1200" b="0" i="0" kern="1200" dirty="0">
                <a:solidFill>
                  <a:schemeClr val="tx1"/>
                </a:solidFill>
                <a:effectLst/>
                <a:latin typeface="+mn-lt"/>
                <a:ea typeface="+mn-ea"/>
                <a:cs typeface="+mn-cs"/>
              </a:rPr>
              <a:t>」，簡單來講就是擊球時會想辦法往上拉，而非像傳統棒球教的往下砍擊。</a:t>
            </a:r>
          </a:p>
          <a:p>
            <a:r>
              <a:rPr lang="zh-TW" altLang="en-US" sz="1200" b="0" i="0" kern="1200" dirty="0">
                <a:solidFill>
                  <a:schemeClr val="tx1"/>
                </a:solidFill>
                <a:effectLst/>
                <a:latin typeface="+mn-lt"/>
                <a:ea typeface="+mn-ea"/>
                <a:cs typeface="+mn-cs"/>
              </a:rPr>
              <a:t>因此，過往面對傳統的砍擊式揮棒能夠有效製造大量滾地球的伸卡球，如今反而變成是下墜軌跡與打者的上拉式揮棒很接近，正中打者下懷。當然，在教導打者使用上拉式揮棒的同時，大聯盟許多球團也注意到了這種揮棒軌跡較容易攻擊伸卡球，因此在指導投球的方面也做出了策略上的改變。以下這張圖表就是全聯盟自</a:t>
            </a:r>
            <a:r>
              <a:rPr lang="en-US" altLang="zh-TW" sz="1200" b="0" i="0" kern="1200" dirty="0">
                <a:solidFill>
                  <a:schemeClr val="tx1"/>
                </a:solidFill>
                <a:effectLst/>
                <a:latin typeface="+mn-lt"/>
                <a:ea typeface="+mn-ea"/>
                <a:cs typeface="+mn-cs"/>
              </a:rPr>
              <a:t>2014</a:t>
            </a:r>
            <a:r>
              <a:rPr lang="zh-TW" altLang="en-US" sz="1200" b="0" i="0" kern="1200" dirty="0">
                <a:solidFill>
                  <a:schemeClr val="tx1"/>
                </a:solidFill>
                <a:effectLst/>
                <a:latin typeface="+mn-lt"/>
                <a:ea typeface="+mn-ea"/>
                <a:cs typeface="+mn-cs"/>
              </a:rPr>
              <a:t>年至今的伸卡球（包含二縫線快速球）使用比率：</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dirty="0">
                <a:solidFill>
                  <a:schemeClr val="bg1"/>
                </a:solidFill>
                <a:hlinkClick r:id="rId4">
                  <a:extLst>
                    <a:ext uri="{A12FA001-AC4F-418D-AE19-62706E023703}">
                      <ahyp:hlinkClr xmlns:ahyp="http://schemas.microsoft.com/office/drawing/2018/hyperlinkcolor" xmlns="" val="tx"/>
                    </a:ext>
                  </a:extLst>
                </a:hlinkClick>
              </a:rPr>
              <a:t>https://tw.sports.yahoo.com/news/mlb%E5%B0%88%E6%AC%84%E8%81%AF%E7%9B%9F%E9%A0%82%E5%B0%96%E7%9A%84%E5%85%A8%E8%83%BD%E9%87%8D%E7%A0%B2%E9%90%B5%E6%8D%95-gary-sanchez%E9%82%84%E6%9C%89%E4%B8%80%E5%80%8B%E8%87%B4%E5%91%BD%E5%82%B7-073455363.html</a:t>
            </a:r>
            <a:endParaRPr lang="en-US" altLang="zh-TW" dirty="0">
              <a:solidFill>
                <a:schemeClr val="bg1"/>
              </a:solidFill>
            </a:endParaRPr>
          </a:p>
          <a:p>
            <a:endParaRPr lang="en-US" altLang="zh-TW" sz="1200" b="0" i="0" kern="1200" dirty="0">
              <a:solidFill>
                <a:schemeClr val="bg1"/>
              </a:solidFill>
              <a:effectLst/>
              <a:latin typeface="+mn-lt"/>
              <a:ea typeface="+mn-ea"/>
              <a:cs typeface="+mn-cs"/>
            </a:endParaRPr>
          </a:p>
          <a:p>
            <a:r>
              <a:rPr lang="en-US" altLang="zh-TW" dirty="0">
                <a:solidFill>
                  <a:schemeClr val="bg1"/>
                </a:solidFill>
                <a:hlinkClick r:id="rId5">
                  <a:extLst>
                    <a:ext uri="{A12FA001-AC4F-418D-AE19-62706E023703}">
                      <ahyp:hlinkClr xmlns:ahyp="http://schemas.microsoft.com/office/drawing/2018/hyperlinkcolor" xmlns="" val="tx"/>
                    </a:ext>
                  </a:extLst>
                </a:hlinkClick>
              </a:rPr>
              <a:t>https://www.theringer.com/mlb/2018/9/21/17885820/pitch-framing-strike-zone-jorge-alfaro-tyler-flowers</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6" tooltip="哪一隊捕手「偷好球」的能耐最強大？">
                  <a:extLst>
                    <a:ext uri="{A12FA001-AC4F-418D-AE19-62706E023703}">
                      <ahyp:hlinkClr xmlns:ahyp="http://schemas.microsoft.com/office/drawing/2018/hyperlinkcolor" xmlns="" val="tx"/>
                    </a:ext>
                  </a:extLst>
                </a:hlinkClick>
              </a:rPr>
              <a:t>哪一隊捕手「偷好球」的能耐最強大？</a:t>
            </a:r>
            <a:endParaRPr lang="zh-TW" altLang="en-US" sz="1200" b="0" i="0" kern="1200" dirty="0">
              <a:solidFill>
                <a:schemeClr val="bg1"/>
              </a:solidFill>
              <a:effectLst/>
              <a:latin typeface="+mn-lt"/>
              <a:ea typeface="+mn-ea"/>
              <a:cs typeface="+mn-cs"/>
            </a:endParaRPr>
          </a:p>
          <a:p>
            <a:r>
              <a:rPr lang="en-US" altLang="zh-TW" dirty="0">
                <a:solidFill>
                  <a:schemeClr val="bg1"/>
                </a:solidFill>
                <a:hlinkClick r:id="rId6">
                  <a:extLst>
                    <a:ext uri="{A12FA001-AC4F-418D-AE19-62706E023703}">
                      <ahyp:hlinkClr xmlns:ahyp="http://schemas.microsoft.com/office/drawing/2018/hyperlinkcolor" xmlns="" val="tx"/>
                    </a:ext>
                  </a:extLst>
                </a:hlinkClick>
              </a:rPr>
              <a:t>https://www.sportsv.net/articles/26676</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重拾賽揚身手 </a:t>
            </a:r>
            <a:r>
              <a:rPr lang="en-US" altLang="zh-TW" sz="1200" b="0" i="0" kern="1200" dirty="0">
                <a:solidFill>
                  <a:schemeClr val="tx1"/>
                </a:solidFill>
                <a:effectLst/>
                <a:latin typeface="+mn-lt"/>
                <a:ea typeface="+mn-ea"/>
                <a:cs typeface="+mn-cs"/>
              </a:rPr>
              <a:t>Dallas Keuchel </a:t>
            </a:r>
            <a:r>
              <a:rPr lang="zh-TW" altLang="en-US" sz="1200" b="0" i="0" kern="1200" dirty="0">
                <a:solidFill>
                  <a:schemeClr val="tx1"/>
                </a:solidFill>
                <a:effectLst/>
                <a:latin typeface="+mn-lt"/>
                <a:ea typeface="+mn-ea"/>
                <a:cs typeface="+mn-cs"/>
              </a:rPr>
              <a:t>的絕地大反攻</a:t>
            </a:r>
          </a:p>
          <a:p>
            <a:pPr fontAlgn="base"/>
            <a:r>
              <a:rPr lang="en-US" altLang="zh-TW" dirty="0">
                <a:solidFill>
                  <a:schemeClr val="bg1"/>
                </a:solidFill>
                <a:hlinkClick r:id="rId7">
                  <a:extLst>
                    <a:ext uri="{A12FA001-AC4F-418D-AE19-62706E023703}">
                      <ahyp:hlinkClr xmlns:ahyp="http://schemas.microsoft.com/office/drawing/2018/hyperlinkcolor" xmlns="" val="tx"/>
                    </a:ext>
                  </a:extLst>
                </a:hlinkClick>
              </a:rPr>
              <a:t>http://channel.pixnet.net/sport/carticle/baseball/kuaitai00/341764305</a:t>
            </a:r>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14</a:t>
            </a:fld>
            <a:endParaRPr lang="zh-TW" altLang="en-US"/>
          </a:p>
        </p:txBody>
      </p:sp>
    </p:spTree>
    <p:extLst>
      <p:ext uri="{BB962C8B-B14F-4D97-AF65-F5344CB8AC3E}">
        <p14:creationId xmlns:p14="http://schemas.microsoft.com/office/powerpoint/2010/main" val="2870151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3"/>
              </a:rPr>
              <a:t>https://opinion.cw.com.tw/blog/profile/217/article/4531</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4" tooltip="二代魔球的成功之下 第三波魔球不再只是空想?">
                  <a:extLst>
                    <a:ext uri="{A12FA001-AC4F-418D-AE19-62706E023703}">
                      <ahyp:hlinkClr xmlns:ahyp="http://schemas.microsoft.com/office/drawing/2018/hyperlinkcolor" xmlns="" val="tx"/>
                    </a:ext>
                  </a:extLst>
                </a:hlinkClick>
              </a:rPr>
              <a:t>二代魔球的成功之下 第三波魔球不再只是空想</a:t>
            </a:r>
            <a:r>
              <a:rPr lang="en-US" altLang="zh-TW" sz="1200" b="0" i="0" u="none" strike="noStrike" kern="1200" dirty="0">
                <a:solidFill>
                  <a:schemeClr val="bg1"/>
                </a:solidFill>
                <a:effectLst/>
                <a:latin typeface="+mn-lt"/>
                <a:ea typeface="+mn-ea"/>
                <a:cs typeface="+mn-cs"/>
                <a:hlinkClick r:id="rId4" tooltip="二代魔球的成功之下 第三波魔球不再只是空想?">
                  <a:extLst>
                    <a:ext uri="{A12FA001-AC4F-418D-AE19-62706E023703}">
                      <ahyp:hlinkClr xmlns:ahyp="http://schemas.microsoft.com/office/drawing/2018/hyperlinkcolor" xmlns="" val="tx"/>
                    </a:ext>
                  </a:extLst>
                </a:hlinkClick>
              </a:rPr>
              <a:t>?</a:t>
            </a:r>
            <a:endParaRPr lang="zh-TW" altLang="en-US" sz="1200" b="0" i="0" kern="1200" dirty="0">
              <a:solidFill>
                <a:schemeClr val="bg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金鶯在去年休賽季與接管金鶯許久的「顧人怨」總管</a:t>
            </a:r>
            <a:r>
              <a:rPr lang="en-US" altLang="zh-TW" sz="1200" b="0" i="0" kern="1200" dirty="0">
                <a:solidFill>
                  <a:schemeClr val="tx1"/>
                </a:solidFill>
                <a:effectLst/>
                <a:latin typeface="+mn-lt"/>
                <a:ea typeface="+mn-ea"/>
                <a:cs typeface="+mn-cs"/>
              </a:rPr>
              <a:t>Dan Duquette</a:t>
            </a:r>
            <a:r>
              <a:rPr lang="zh-TW" altLang="en-US" sz="1200" b="0" i="0" kern="1200" dirty="0">
                <a:solidFill>
                  <a:schemeClr val="tx1"/>
                </a:solidFill>
                <a:effectLst/>
                <a:latin typeface="+mn-lt"/>
                <a:ea typeface="+mn-ea"/>
                <a:cs typeface="+mn-cs"/>
              </a:rPr>
              <a:t>告別之後，與前太空人助理總管</a:t>
            </a:r>
            <a:r>
              <a:rPr lang="en-US" altLang="zh-TW" sz="1200" b="0" i="0" kern="1200" dirty="0">
                <a:solidFill>
                  <a:schemeClr val="tx1"/>
                </a:solidFill>
                <a:effectLst/>
                <a:latin typeface="+mn-lt"/>
                <a:ea typeface="+mn-ea"/>
                <a:cs typeface="+mn-cs"/>
              </a:rPr>
              <a:t>Mike Elias</a:t>
            </a:r>
            <a:r>
              <a:rPr lang="zh-TW" altLang="en-US" sz="1200" b="0" i="0" kern="1200" dirty="0">
                <a:solidFill>
                  <a:schemeClr val="tx1"/>
                </a:solidFill>
                <a:effectLst/>
                <a:latin typeface="+mn-lt"/>
                <a:ea typeface="+mn-ea"/>
                <a:cs typeface="+mn-cs"/>
              </a:rPr>
              <a:t>簽約，</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最知名的事蹟就是幫助當時還是萬年爛隊的太空人在選秀中選進</a:t>
            </a:r>
            <a:r>
              <a:rPr lang="en-US" altLang="zh-TW" sz="1200" b="0" i="0" kern="1200" dirty="0">
                <a:solidFill>
                  <a:schemeClr val="tx1"/>
                </a:solidFill>
                <a:effectLst/>
                <a:latin typeface="+mn-lt"/>
                <a:ea typeface="+mn-ea"/>
                <a:cs typeface="+mn-cs"/>
              </a:rPr>
              <a:t>Carlos Correa</a:t>
            </a:r>
            <a:r>
              <a:rPr lang="zh-TW" altLang="en-US" sz="1200" b="0" i="0" kern="1200" dirty="0">
                <a:solidFill>
                  <a:schemeClr val="tx1"/>
                </a:solidFill>
                <a:effectLst/>
                <a:latin typeface="+mn-lt"/>
                <a:ea typeface="+mn-ea"/>
                <a:cs typeface="+mn-cs"/>
              </a:rPr>
              <a:t>，當然這件事也不是什麼很新的新聞，金鶯看中</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的，正是他們在透過數據分析，在選秀會簽下「對的人」的這項資質，來為金鶯迎接重建之路。</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5"/>
              </a:rPr>
              <a:t>https://www.sportsv.net/articles/63344?utm_source=www.sportsv.net&amp;utm_medium=related_article&amp;utm_campaign=related_article</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提升數值分析實力　金鶯找來前</a:t>
            </a:r>
            <a:r>
              <a:rPr lang="en-US" altLang="zh-TW" sz="1200" b="0" i="0" kern="1200" dirty="0">
                <a:solidFill>
                  <a:schemeClr val="tx1"/>
                </a:solidFill>
                <a:effectLst/>
                <a:latin typeface="+mn-lt"/>
                <a:ea typeface="+mn-ea"/>
                <a:cs typeface="+mn-cs"/>
              </a:rPr>
              <a:t>NASA</a:t>
            </a:r>
            <a:r>
              <a:rPr lang="zh-TW" altLang="en-US" sz="1200" b="0" i="0" kern="1200" dirty="0">
                <a:solidFill>
                  <a:schemeClr val="tx1"/>
                </a:solidFill>
                <a:effectLst/>
                <a:latin typeface="+mn-lt"/>
                <a:ea typeface="+mn-ea"/>
                <a:cs typeface="+mn-cs"/>
              </a:rPr>
              <a:t>工程師</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6"/>
              </a:rPr>
              <a:t>http://www.tsna.com.tw/tw/news/show.php?publish=3&amp;num=23650</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7" tooltip="球探、棒球新科技之間，有沒有辦法和平共存？">
                  <a:extLst>
                    <a:ext uri="{A12FA001-AC4F-418D-AE19-62706E023703}">
                      <ahyp:hlinkClr xmlns:ahyp="http://schemas.microsoft.com/office/drawing/2018/hyperlinkcolor" xmlns="" val="tx"/>
                    </a:ext>
                  </a:extLst>
                </a:hlinkClick>
              </a:rPr>
              <a:t>球探、棒球新科技之間，有沒有辦法和平共存？</a:t>
            </a:r>
            <a:endParaRPr lang="zh-TW" altLang="en-US" sz="1200" b="0" i="0" kern="1200" dirty="0">
              <a:solidFill>
                <a:schemeClr val="bg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8"/>
              </a:rPr>
              <a:t>https://www.sportsv.net/articles/44199?utm_source=www.sportsv.net&amp;utm_medium=related_article&amp;utm_campaign=related_article</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9" tooltip="大聯盟版的駭客任務？太空人投手Collin McHugh的「神閃躲」美技">
                  <a:extLst>
                    <a:ext uri="{A12FA001-AC4F-418D-AE19-62706E023703}">
                      <ahyp:hlinkClr xmlns:ahyp="http://schemas.microsoft.com/office/drawing/2018/hyperlinkcolor" xmlns="" val="tx"/>
                    </a:ext>
                  </a:extLst>
                </a:hlinkClick>
              </a:rPr>
              <a:t>大聯盟版的駭客任務？太空人投手</a:t>
            </a:r>
            <a:r>
              <a:rPr lang="en-US" altLang="zh-TW" sz="1200" b="0" i="0" u="none" strike="noStrike" kern="1200" dirty="0">
                <a:solidFill>
                  <a:schemeClr val="bg1"/>
                </a:solidFill>
                <a:effectLst/>
                <a:latin typeface="+mn-lt"/>
                <a:ea typeface="+mn-ea"/>
                <a:cs typeface="+mn-cs"/>
                <a:hlinkClick r:id="rId9" tooltip="大聯盟版的駭客任務？太空人投手Collin McHugh的「神閃躲」美技">
                  <a:extLst>
                    <a:ext uri="{A12FA001-AC4F-418D-AE19-62706E023703}">
                      <ahyp:hlinkClr xmlns:ahyp="http://schemas.microsoft.com/office/drawing/2018/hyperlinkcolor" xmlns="" val="tx"/>
                    </a:ext>
                  </a:extLst>
                </a:hlinkClick>
              </a:rPr>
              <a:t>Collin McHugh</a:t>
            </a:r>
            <a:r>
              <a:rPr lang="zh-TW" altLang="en-US" sz="1200" b="0" i="0" u="none" strike="noStrike" kern="1200" dirty="0">
                <a:solidFill>
                  <a:schemeClr val="bg1"/>
                </a:solidFill>
                <a:effectLst/>
                <a:latin typeface="+mn-lt"/>
                <a:ea typeface="+mn-ea"/>
                <a:cs typeface="+mn-cs"/>
                <a:hlinkClick r:id="rId9" tooltip="大聯盟版的駭客任務？太空人投手Collin McHugh的「神閃躲」美技">
                  <a:extLst>
                    <a:ext uri="{A12FA001-AC4F-418D-AE19-62706E023703}">
                      <ahyp:hlinkClr xmlns:ahyp="http://schemas.microsoft.com/office/drawing/2018/hyperlinkcolor" xmlns="" val="tx"/>
                    </a:ext>
                  </a:extLst>
                </a:hlinkClick>
              </a:rPr>
              <a:t>的「神閃躲」美技</a:t>
            </a:r>
            <a:endParaRPr lang="zh-TW" altLang="en-US" sz="1200" b="0" i="0" kern="1200" dirty="0">
              <a:solidFill>
                <a:schemeClr val="bg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9"/>
              </a:rPr>
              <a:t>https://www.sportsv.net/articles/61899</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15</a:t>
            </a:fld>
            <a:endParaRPr lang="zh-TW" altLang="en-US"/>
          </a:p>
        </p:txBody>
      </p:sp>
    </p:spTree>
    <p:extLst>
      <p:ext uri="{BB962C8B-B14F-4D97-AF65-F5344CB8AC3E}">
        <p14:creationId xmlns:p14="http://schemas.microsoft.com/office/powerpoint/2010/main" val="362006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solidFill>
                <a:hlinkClick r:id="rId3">
                  <a:extLst>
                    <a:ext uri="{A12FA001-AC4F-418D-AE19-62706E023703}">
                      <ahyp:hlinkClr xmlns:ahyp="http://schemas.microsoft.com/office/drawing/2018/hyperlinkcolor" xmlns="" val="tx"/>
                    </a:ext>
                  </a:extLst>
                </a:hlinkClick>
              </a:rPr>
              <a:t>https://www.facebook.com/innovationopenhouse/photos/a.475702545808640/2114817075230504/?type=3&amp;theater</a:t>
            </a:r>
            <a:endParaRPr lang="en-US" altLang="zh-TW" dirty="0">
              <a:solidFill>
                <a:schemeClr val="bg1"/>
              </a:solidFill>
            </a:endParaRPr>
          </a:p>
          <a:p>
            <a:r>
              <a:rPr lang="zh-TW" altLang="en-US" sz="1200" b="0" i="0" kern="1200" dirty="0">
                <a:solidFill>
                  <a:schemeClr val="tx1"/>
                </a:solidFill>
                <a:effectLst/>
                <a:latin typeface="+mn-lt"/>
                <a:ea typeface="+mn-ea"/>
                <a:cs typeface="+mn-cs"/>
              </a:rPr>
              <a:t>達成夢想和目標的方法只有一個，就是累積微不足道的小事。」</a:t>
            </a:r>
            <a:br>
              <a:rPr lang="zh-TW" altLang="en-US"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The only way to realize your dreams is to accumulate every insignificant effort.”</a:t>
            </a:r>
            <a:br>
              <a:rPr lang="en-US" altLang="zh-TW"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鈴木一朗 </a:t>
            </a:r>
            <a:r>
              <a:rPr lang="en-US" altLang="zh-TW" sz="1200" b="0" i="0" kern="1200" dirty="0">
                <a:solidFill>
                  <a:schemeClr val="tx1"/>
                </a:solidFill>
                <a:effectLst/>
                <a:latin typeface="+mn-lt"/>
                <a:ea typeface="+mn-ea"/>
                <a:cs typeface="+mn-cs"/>
              </a:rPr>
              <a:t>Ichiro Suzuki</a:t>
            </a:r>
            <a:br>
              <a:rPr lang="en-US" altLang="zh-TW"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昨晚 </a:t>
            </a:r>
            <a:r>
              <a:rPr lang="en-US" altLang="zh-TW" sz="1200" b="0" i="0" kern="1200" dirty="0">
                <a:solidFill>
                  <a:schemeClr val="tx1"/>
                </a:solidFill>
                <a:effectLst/>
                <a:latin typeface="+mn-lt"/>
                <a:ea typeface="+mn-ea"/>
                <a:cs typeface="+mn-cs"/>
              </a:rPr>
              <a:t>Ichiro </a:t>
            </a:r>
            <a:r>
              <a:rPr lang="zh-TW" altLang="en-US" sz="1200" b="0" i="0" kern="1200" dirty="0">
                <a:solidFill>
                  <a:schemeClr val="tx1"/>
                </a:solidFill>
                <a:effectLst/>
                <a:latin typeface="+mn-lt"/>
                <a:ea typeface="+mn-ea"/>
                <a:cs typeface="+mn-cs"/>
              </a:rPr>
              <a:t>宣布退休了，小編雖然不是棒球迷，卻一直很印象深刻 </a:t>
            </a:r>
            <a:r>
              <a:rPr lang="en-US" altLang="zh-TW" sz="1200" b="0" i="0" kern="1200" dirty="0">
                <a:solidFill>
                  <a:schemeClr val="tx1"/>
                </a:solidFill>
                <a:effectLst/>
                <a:latin typeface="+mn-lt"/>
                <a:ea typeface="+mn-ea"/>
                <a:cs typeface="+mn-cs"/>
              </a:rPr>
              <a:t>Ichiro </a:t>
            </a:r>
            <a:r>
              <a:rPr lang="zh-TW" altLang="en-US" sz="1200" b="0" i="0" kern="1200" dirty="0">
                <a:solidFill>
                  <a:schemeClr val="tx1"/>
                </a:solidFill>
                <a:effectLst/>
                <a:latin typeface="+mn-lt"/>
                <a:ea typeface="+mn-ea"/>
                <a:cs typeface="+mn-cs"/>
              </a:rPr>
              <a:t>在 </a:t>
            </a:r>
            <a:r>
              <a:rPr lang="en-US" altLang="zh-TW" sz="1200" b="0" i="0" kern="1200" dirty="0">
                <a:solidFill>
                  <a:schemeClr val="tx1"/>
                </a:solidFill>
                <a:effectLst/>
                <a:latin typeface="+mn-lt"/>
                <a:ea typeface="+mn-ea"/>
                <a:cs typeface="+mn-cs"/>
              </a:rPr>
              <a:t>2012 </a:t>
            </a:r>
            <a:r>
              <a:rPr lang="zh-TW" altLang="en-US" sz="1200" b="0" i="0" kern="1200" dirty="0">
                <a:solidFill>
                  <a:schemeClr val="tx1"/>
                </a:solidFill>
                <a:effectLst/>
                <a:latin typeface="+mn-lt"/>
                <a:ea typeface="+mn-ea"/>
                <a:cs typeface="+mn-cs"/>
              </a:rPr>
              <a:t>年拍攝的廣告（</a:t>
            </a:r>
            <a:r>
              <a:rPr lang="en-US" altLang="zh-TW" sz="1200" b="0" i="0" u="none" strike="noStrike" kern="1200" dirty="0">
                <a:solidFill>
                  <a:schemeClr val="tx1"/>
                </a:solidFill>
                <a:effectLst/>
                <a:latin typeface="+mn-lt"/>
                <a:ea typeface="+mn-ea"/>
                <a:cs typeface="+mn-cs"/>
                <a:hlinkClick r:id="rId4"/>
              </a:rPr>
              <a:t>http://bit.ly/2TXGN7a</a:t>
            </a:r>
            <a:r>
              <a:rPr lang="zh-TW" altLang="en-US" sz="1200" b="0" i="0" kern="1200" dirty="0">
                <a:solidFill>
                  <a:schemeClr val="tx1"/>
                </a:solidFill>
                <a:effectLst/>
                <a:latin typeface="+mn-lt"/>
                <a:ea typeface="+mn-ea"/>
                <a:cs typeface="+mn-cs"/>
              </a:rPr>
              <a:t>），裡頭用了 </a:t>
            </a:r>
            <a:r>
              <a:rPr lang="en-US" altLang="zh-TW" sz="1200" b="0" i="0" kern="1200" dirty="0">
                <a:solidFill>
                  <a:schemeClr val="tx1"/>
                </a:solidFill>
                <a:effectLst/>
                <a:latin typeface="+mn-lt"/>
                <a:ea typeface="+mn-ea"/>
                <a:cs typeface="+mn-cs"/>
              </a:rPr>
              <a:t>Ichiro </a:t>
            </a:r>
            <a:r>
              <a:rPr lang="zh-TW" altLang="en-US" sz="1200" b="0" i="0" kern="1200" dirty="0">
                <a:solidFill>
                  <a:schemeClr val="tx1"/>
                </a:solidFill>
                <a:effectLst/>
                <a:latin typeface="+mn-lt"/>
                <a:ea typeface="+mn-ea"/>
                <a:cs typeface="+mn-cs"/>
              </a:rPr>
              <a:t>國小六年級寫下的作文「我的夢想」，其中反覆強調的就是「練習」二字，</a:t>
            </a:r>
            <a:r>
              <a:rPr lang="en-US" altLang="zh-TW" sz="1200" b="0" i="0" kern="1200" dirty="0">
                <a:solidFill>
                  <a:schemeClr val="tx1"/>
                </a:solidFill>
                <a:effectLst/>
                <a:latin typeface="+mn-lt"/>
                <a:ea typeface="+mn-ea"/>
                <a:cs typeface="+mn-cs"/>
              </a:rPr>
              <a:t>Ichiro </a:t>
            </a:r>
            <a:r>
              <a:rPr lang="zh-TW" altLang="en-US" sz="1200" b="0" i="0" kern="1200" dirty="0">
                <a:solidFill>
                  <a:schemeClr val="tx1"/>
                </a:solidFill>
                <a:effectLst/>
                <a:latin typeface="+mn-lt"/>
                <a:ea typeface="+mn-ea"/>
                <a:cs typeface="+mn-cs"/>
              </a:rPr>
              <a:t>是以這樣的執著，登上美國大聯盟，更榮獲最有價值球員獎、金手套獎等獎項，並二度擔任隊長引領日本代表隊於世界棒球經典賽奪冠。即便成為職棒界的佼佼者，他從不曾懈怠。他尊重自己的棒球，每次比賽一定提早 </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小時到場，做賽前準備，揮棒 </a:t>
            </a:r>
            <a:r>
              <a:rPr lang="en-US" altLang="zh-TW" sz="1200" b="0" i="0" kern="1200" dirty="0">
                <a:solidFill>
                  <a:schemeClr val="tx1"/>
                </a:solidFill>
                <a:effectLst/>
                <a:latin typeface="+mn-lt"/>
                <a:ea typeface="+mn-ea"/>
                <a:cs typeface="+mn-cs"/>
              </a:rPr>
              <a:t>300 </a:t>
            </a:r>
            <a:r>
              <a:rPr lang="zh-TW" altLang="en-US" sz="1200" b="0" i="0" kern="1200" dirty="0">
                <a:solidFill>
                  <a:schemeClr val="tx1"/>
                </a:solidFill>
                <a:effectLst/>
                <a:latin typeface="+mn-lt"/>
                <a:ea typeface="+mn-ea"/>
                <a:cs typeface="+mn-cs"/>
              </a:rPr>
              <a:t>次。</a:t>
            </a:r>
            <a:br>
              <a:rPr lang="zh-TW" altLang="en-US"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
            </a:r>
            <a:br>
              <a:rPr lang="zh-TW" altLang="en-US"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他曾說：「我從不覺得自己是天才，因為只要回顧自己做了多少練習和準備，就不會這樣想了。」</a:t>
            </a:r>
            <a:br>
              <a:rPr lang="zh-TW" altLang="en-US"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
            </a:r>
            <a:br>
              <a:rPr lang="zh-TW" altLang="en-US"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是啊，為了能活躍在自己夢想的舞台上，練習是必要的。</a:t>
            </a:r>
            <a:br>
              <a:rPr lang="zh-TW" altLang="en-US"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Photo Source</a:t>
            </a:r>
            <a:r>
              <a:rPr lang="zh-TW" altLang="en-US" sz="1200" b="0" i="0" kern="1200" dirty="0">
                <a:solidFill>
                  <a:schemeClr val="tx1"/>
                </a:solidFill>
                <a:effectLst/>
                <a:latin typeface="+mn-lt"/>
                <a:ea typeface="+mn-ea"/>
                <a:cs typeface="+mn-cs"/>
              </a:rPr>
              <a:t>：</a:t>
            </a:r>
            <a:r>
              <a:rPr lang="en-US" altLang="zh-TW" sz="1200" b="0" i="0" u="none" strike="noStrike" kern="1200" dirty="0">
                <a:solidFill>
                  <a:schemeClr val="tx1"/>
                </a:solidFill>
                <a:effectLst/>
                <a:latin typeface="+mn-lt"/>
                <a:ea typeface="+mn-ea"/>
                <a:cs typeface="+mn-cs"/>
                <a:hlinkClick r:id="rId5"/>
              </a:rPr>
              <a:t>http://bit.ly/2Tr3Ly4</a:t>
            </a:r>
            <a:r>
              <a:rPr lang="en-US" altLang="zh-TW" sz="1200" b="0" i="0" kern="1200" dirty="0">
                <a:solidFill>
                  <a:schemeClr val="tx1"/>
                </a:solidFill>
                <a:effectLst/>
                <a:latin typeface="+mn-lt"/>
                <a:ea typeface="+mn-ea"/>
                <a:cs typeface="+mn-cs"/>
              </a:rPr>
              <a:t/>
            </a:r>
            <a:br>
              <a:rPr lang="en-US" altLang="zh-TW" sz="1200" b="0" i="0" kern="1200" dirty="0">
                <a:solidFill>
                  <a:schemeClr val="tx1"/>
                </a:solidFill>
                <a:effectLst/>
                <a:latin typeface="+mn-lt"/>
                <a:ea typeface="+mn-ea"/>
                <a:cs typeface="+mn-cs"/>
              </a:rPr>
            </a:br>
            <a:r>
              <a:rPr lang="en-US" altLang="zh-TW" sz="1200" b="1" i="0" kern="1200" dirty="0">
                <a:solidFill>
                  <a:schemeClr val="tx1"/>
                </a:solidFill>
                <a:effectLst/>
                <a:latin typeface="+mn-lt"/>
                <a:ea typeface="+mn-ea"/>
                <a:cs typeface="+mn-cs"/>
              </a:rPr>
              <a:t>[ </a:t>
            </a:r>
            <a:r>
              <a:rPr lang="zh-TW" altLang="en-US" sz="1200" b="1" i="0" kern="1200" dirty="0">
                <a:solidFill>
                  <a:schemeClr val="tx1"/>
                </a:solidFill>
                <a:effectLst/>
                <a:latin typeface="+mn-lt"/>
                <a:ea typeface="+mn-ea"/>
                <a:cs typeface="+mn-cs"/>
              </a:rPr>
              <a:t>鈴木一朗：我的夢想 </a:t>
            </a:r>
            <a:r>
              <a:rPr lang="en-US" altLang="zh-TW" sz="1200" b="1" i="0" kern="1200" dirty="0">
                <a:solidFill>
                  <a:schemeClr val="tx1"/>
                </a:solidFill>
                <a:effectLst/>
                <a:latin typeface="+mn-lt"/>
                <a:ea typeface="+mn-ea"/>
                <a:cs typeface="+mn-cs"/>
              </a:rPr>
              <a:t>]</a:t>
            </a:r>
          </a:p>
          <a:p>
            <a:endParaRPr lang="en-US" altLang="zh-TW" sz="1200" b="1" i="0" kern="1200" dirty="0">
              <a:solidFill>
                <a:schemeClr val="tx1"/>
              </a:solidFill>
              <a:effectLst/>
              <a:latin typeface="+mn-lt"/>
              <a:ea typeface="+mn-ea"/>
              <a:cs typeface="+mn-cs"/>
            </a:endParaRPr>
          </a:p>
          <a:p>
            <a:r>
              <a:rPr lang="en-US" altLang="zh-TW" dirty="0">
                <a:hlinkClick r:id="rId6"/>
              </a:rPr>
              <a:t>https://www.storm.mg/lifestyle/490745</a:t>
            </a:r>
            <a:endParaRPr lang="en-US" altLang="zh-TW" dirty="0"/>
          </a:p>
          <a:p>
            <a:r>
              <a:rPr lang="en-US" altLang="zh-TW" dirty="0">
                <a:hlinkClick r:id="rId7"/>
              </a:rPr>
              <a:t>https://forum.ettoday.net/news/1405331</a:t>
            </a:r>
            <a:endParaRPr lang="en-US" altLang="zh-TW" dirty="0"/>
          </a:p>
          <a:p>
            <a:r>
              <a:rPr lang="en-US" altLang="zh-TW" dirty="0">
                <a:hlinkClick r:id="rId8"/>
              </a:rPr>
              <a:t>https://www.dongtw.com/baseball/mlb/20190321/916496.html</a:t>
            </a:r>
            <a:endParaRPr lang="en-US" altLang="zh-TW" dirty="0"/>
          </a:p>
          <a:p>
            <a:endParaRPr lang="en-US" altLang="zh-TW" dirty="0"/>
          </a:p>
          <a:p>
            <a:r>
              <a:rPr lang="en-US" altLang="zh-TW" dirty="0"/>
              <a:t/>
            </a:r>
            <a:br>
              <a:rPr lang="en-US" altLang="zh-TW" dirty="0"/>
            </a:br>
            <a:endParaRPr lang="en-US" altLang="zh-TW" dirty="0">
              <a:solidFill>
                <a:schemeClr val="bg1"/>
              </a:solidFill>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16</a:t>
            </a:fld>
            <a:endParaRPr lang="zh-TW" altLang="en-US"/>
          </a:p>
        </p:txBody>
      </p:sp>
    </p:spTree>
    <p:extLst>
      <p:ext uri="{BB962C8B-B14F-4D97-AF65-F5344CB8AC3E}">
        <p14:creationId xmlns:p14="http://schemas.microsoft.com/office/powerpoint/2010/main" val="1488444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26627" name="備忘稿版面配置區 2"/>
          <p:cNvSpPr>
            <a:spLocks noGrp="1"/>
          </p:cNvSpPr>
          <p:nvPr>
            <p:ph type="body" idx="1"/>
          </p:nvPr>
        </p:nvSpPr>
        <p:spPr bwMode="auto">
          <a:noFill/>
        </p:spPr>
        <p:txBody>
          <a:bodyPr wrap="square" numCol="1" anchor="t" anchorCtr="0" compatLnSpc="1">
            <a:prstTxWarp prst="textNoShape">
              <a:avLst/>
            </a:prstTxWarp>
          </a:bodyPr>
          <a:lstStyle/>
          <a:p>
            <a:endParaRPr lang="zh-TW" altLang="en-US"/>
          </a:p>
        </p:txBody>
      </p:sp>
      <p:sp>
        <p:nvSpPr>
          <p:cNvPr id="26628" name="投影片編號版面配置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25CDE0-FD84-4160-BB56-C1060B1541A4}" type="slidenum">
              <a:rPr lang="zh-TW" altLang="en-US" smtClean="0">
                <a:ea typeface="新細明體" charset="-120"/>
              </a:rPr>
              <a:pPr/>
              <a:t>17</a:t>
            </a:fld>
            <a:endParaRPr lang="zh-TW" altLang="en-US">
              <a:ea typeface="新細明體" charset="-120"/>
            </a:endParaRPr>
          </a:p>
        </p:txBody>
      </p:sp>
    </p:spTree>
    <p:extLst>
      <p:ext uri="{BB962C8B-B14F-4D97-AF65-F5344CB8AC3E}">
        <p14:creationId xmlns:p14="http://schemas.microsoft.com/office/powerpoint/2010/main" val="224613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mn-ea"/>
                <a:cs typeface="+mn-cs"/>
              </a:rPr>
              <a:t>First,</a:t>
            </a:r>
            <a:r>
              <a:rPr lang="en-US" altLang="zh-TW" sz="1200" b="0" i="0" kern="1200" baseline="0" dirty="0">
                <a:solidFill>
                  <a:schemeClr val="tx1"/>
                </a:solidFill>
                <a:effectLst/>
                <a:latin typeface="+mn-lt"/>
                <a:ea typeface="+mn-ea"/>
                <a:cs typeface="+mn-cs"/>
              </a:rPr>
              <a:t> let me introduce the </a:t>
            </a:r>
            <a:r>
              <a:rPr lang="en-US" altLang="zh-TW" dirty="0"/>
              <a:t>speaker,</a:t>
            </a:r>
            <a:r>
              <a:rPr lang="en-US" altLang="zh-TW" baseline="0" dirty="0"/>
              <a:t> </a:t>
            </a:r>
            <a:r>
              <a:rPr lang="en-US" altLang="zh-TW" sz="1200" b="0" i="0" kern="1200" dirty="0">
                <a:solidFill>
                  <a:schemeClr val="tx1"/>
                </a:solidFill>
                <a:effectLst/>
                <a:latin typeface="+mn-lt"/>
                <a:ea typeface="+mn-ea"/>
                <a:cs typeface="+mn-cs"/>
              </a:rPr>
              <a:t>Christoph </a:t>
            </a:r>
            <a:r>
              <a:rPr lang="en-US" altLang="zh-TW" sz="1200" b="0" i="0" kern="1200" dirty="0" err="1">
                <a:solidFill>
                  <a:schemeClr val="tx1"/>
                </a:solidFill>
                <a:effectLst/>
                <a:latin typeface="+mn-lt"/>
                <a:ea typeface="+mn-ea"/>
                <a:cs typeface="+mn-cs"/>
              </a:rPr>
              <a:t>Niemann</a:t>
            </a:r>
            <a:r>
              <a:rPr lang="en-US" altLang="zh-TW" sz="1200" b="0" i="0" kern="1200" dirty="0">
                <a:solidFill>
                  <a:schemeClr val="tx1"/>
                </a:solidFill>
                <a:effectLst/>
                <a:latin typeface="+mn-lt"/>
                <a:ea typeface="+mn-ea"/>
                <a:cs typeface="+mn-cs"/>
              </a:rPr>
              <a:t>. </a:t>
            </a:r>
            <a:endParaRPr lang="zh-TW" altLang="en-US" dirty="0"/>
          </a:p>
          <a:p>
            <a:r>
              <a:rPr lang="en-US" altLang="zh-TW" sz="1200" b="0" i="0" kern="1200" dirty="0">
                <a:solidFill>
                  <a:schemeClr val="tx1"/>
                </a:solidFill>
                <a:effectLst/>
                <a:latin typeface="+mn-lt"/>
                <a:ea typeface="+mn-ea"/>
                <a:cs typeface="+mn-cs"/>
              </a:rPr>
              <a:t>He is an artist, author and animator.</a:t>
            </a:r>
            <a:endParaRPr lang="zh-TW" altLang="en-US"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a:t>
            </a:fld>
            <a:endParaRPr lang="zh-TW" altLang="en-US"/>
          </a:p>
        </p:txBody>
      </p:sp>
    </p:spTree>
    <p:extLst>
      <p:ext uri="{BB962C8B-B14F-4D97-AF65-F5344CB8AC3E}">
        <p14:creationId xmlns:p14="http://schemas.microsoft.com/office/powerpoint/2010/main" val="3231373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hlinkClick r:id="rId3"/>
              </a:rPr>
              <a:t>http://mlb.mlb.com/hou/history/year_by_year_results.jsp</a:t>
            </a:r>
            <a:endParaRPr lang="en-US" altLang="zh-TW"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smtClean="0"/>
              <a:t>太空人歷年勝場數</a:t>
            </a:r>
            <a:endParaRPr lang="zh-TW" altLang="en-US"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2</a:t>
            </a:fld>
            <a:endParaRPr lang="zh-TW" altLang="en-US"/>
          </a:p>
        </p:txBody>
      </p:sp>
    </p:spTree>
    <p:extLst>
      <p:ext uri="{BB962C8B-B14F-4D97-AF65-F5344CB8AC3E}">
        <p14:creationId xmlns:p14="http://schemas.microsoft.com/office/powerpoint/2010/main" val="2080868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70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i="0" kern="1200" dirty="0" smtClean="0">
                <a:solidFill>
                  <a:schemeClr val="tx1"/>
                </a:solidFill>
                <a:effectLst/>
                <a:latin typeface="+mn-lt"/>
                <a:ea typeface="+mn-ea"/>
                <a:cs typeface="+mn-cs"/>
              </a:rPr>
              <a:t>帶領大爛隊成為冠軍隊，太空人總管</a:t>
            </a:r>
            <a:r>
              <a:rPr lang="en-US" altLang="zh-TW" sz="1200" b="1" i="0" kern="1200" dirty="0" smtClean="0">
                <a:solidFill>
                  <a:schemeClr val="tx1"/>
                </a:solidFill>
                <a:effectLst/>
                <a:latin typeface="+mn-lt"/>
                <a:ea typeface="+mn-ea"/>
                <a:cs typeface="+mn-cs"/>
              </a:rPr>
              <a:t>Jeff </a:t>
            </a:r>
            <a:r>
              <a:rPr lang="en-US" altLang="zh-TW" sz="1200" b="1" i="0" kern="1200" dirty="0" err="1" smtClean="0">
                <a:solidFill>
                  <a:schemeClr val="tx1"/>
                </a:solidFill>
                <a:effectLst/>
                <a:latin typeface="+mn-lt"/>
                <a:ea typeface="+mn-ea"/>
                <a:cs typeface="+mn-cs"/>
              </a:rPr>
              <a:t>Luhnow</a:t>
            </a:r>
            <a:r>
              <a:rPr lang="zh-TW" altLang="en-US" sz="1200" b="1" i="0" kern="1200" dirty="0" smtClean="0">
                <a:solidFill>
                  <a:schemeClr val="tx1"/>
                </a:solidFill>
                <a:effectLst/>
                <a:latin typeface="+mn-lt"/>
                <a:ea typeface="+mn-ea"/>
                <a:cs typeface="+mn-cs"/>
              </a:rPr>
              <a:t>到底怎麼辦到的？</a:t>
            </a:r>
            <a:endParaRPr lang="en-US" altLang="zh-TW" dirty="0" smtClean="0">
              <a:hlinkClick r:id="rId3"/>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hlinkClick r:id="rId3"/>
              </a:rPr>
              <a:t>https://www.thenewslens.com/article/83375</a:t>
            </a:r>
            <a:endParaRPr lang="en-US" altLang="zh-TW"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smtClean="0">
                <a:solidFill>
                  <a:schemeClr val="tx1"/>
                </a:solidFill>
                <a:effectLst/>
                <a:latin typeface="+mn-lt"/>
                <a:ea typeface="+mn-ea"/>
                <a:cs typeface="+mn-cs"/>
              </a:rPr>
              <a:t>Astros</a:t>
            </a:r>
            <a:r>
              <a:rPr lang="en-US" altLang="zh-TW" sz="1200" b="0" i="0" kern="1200" dirty="0">
                <a:solidFill>
                  <a:schemeClr val="tx1"/>
                </a:solidFill>
                <a:effectLst/>
                <a:latin typeface="+mn-lt"/>
                <a:ea typeface="+mn-ea"/>
                <a:cs typeface="+mn-cs"/>
              </a:rPr>
              <a:t>' formula for success builds on its own data bank</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4"/>
              </a:rPr>
              <a:t>https://www.houstonchronicle.com/sports/astros/article/Astros-formula-for-success-builds-on-its-own-5300746.php#photo-5995816</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hlinkClick r:id="rId5">
                <a:extLst>
                  <a:ext uri="{A12FA001-AC4F-418D-AE19-62706E023703}">
                    <ahyp:hlinkClr xmlns:ahyp="http://schemas.microsoft.com/office/drawing/2018/hyperlinkcolor" xmlns="" val="tx"/>
                  </a:ext>
                </a:extLst>
              </a:hlinkClick>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u="none" strike="noStrike" kern="1200" dirty="0">
                <a:solidFill>
                  <a:schemeClr val="tx1"/>
                </a:solidFill>
                <a:effectLst/>
                <a:latin typeface="+mn-lt"/>
                <a:ea typeface="+mn-ea"/>
                <a:cs typeface="+mn-cs"/>
                <a:hlinkClick r:id="rId6" tooltip="Permanent link to What If More Teams Follow the Astros’ Extreme Roadmap?"/>
              </a:rPr>
              <a:t>What If More Teams Follow the Astros’ Extreme Roadmap?</a:t>
            </a:r>
            <a:endParaRPr lang="en-US" altLang="zh-TW" sz="1200" b="1"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lumMod val="95000"/>
                  </a:schemeClr>
                </a:solidFill>
                <a:hlinkClick r:id="rId5">
                  <a:extLst>
                    <a:ext uri="{A12FA001-AC4F-418D-AE19-62706E023703}">
                      <ahyp:hlinkClr xmlns:ahyp="http://schemas.microsoft.com/office/drawing/2018/hyperlinkcolor" xmlns="" val="tx"/>
                    </a:ext>
                  </a:extLst>
                </a:hlinkClick>
              </a:rPr>
              <a:t>https://blogs.fangraphs.com/what-if-more-teams-follow-the-astros-extreme-roadmap/#more-268114</a:t>
            </a:r>
            <a:endParaRPr lang="en-US" altLang="zh-TW" dirty="0">
              <a:solidFill>
                <a:schemeClr val="bg1">
                  <a:lumMod val="9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Astros rookie George Springer on this week’s SI cover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lumMod val="95000"/>
                  </a:schemeClr>
                </a:solidFill>
                <a:hlinkClick r:id="rId7">
                  <a:extLst>
                    <a:ext uri="{A12FA001-AC4F-418D-AE19-62706E023703}">
                      <ahyp:hlinkClr xmlns:ahyp="http://schemas.microsoft.com/office/drawing/2018/hyperlinkcolor" xmlns="" val="tx"/>
                    </a:ext>
                  </a:extLst>
                </a:hlinkClick>
              </a:rPr>
              <a:t>https://www.si.com/mlb/2014/06/25/astros-george-springer-si-cover</a:t>
            </a: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chemeClr val="bg1">
                    <a:lumMod val="95000"/>
                  </a:schemeClr>
                </a:solidFill>
              </a:rPr>
              <a:t>二代魔球的成功之下</a:t>
            </a:r>
            <a:r>
              <a:rPr lang="zh-TW" altLang="en-US" dirty="0">
                <a:solidFill>
                  <a:schemeClr val="bg1">
                    <a:lumMod val="95000"/>
                  </a:schemeClr>
                </a:solidFill>
              </a:rPr>
              <a:t> 第三波魔球不在只是空想？</a:t>
            </a:r>
            <a:endParaRPr lang="en-US" altLang="zh-TW" dirty="0">
              <a:solidFill>
                <a:schemeClr val="bg1">
                  <a:lumMod val="9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8"/>
              </a:rPr>
              <a:t>https://www.sportsv.net/articles/63344?utm_source=www.sportsv.net&amp;utm_medium=related_article&amp;utm_campaign=related_article</a:t>
            </a:r>
            <a:endParaRPr lang="en-US" altLang="zh-TW" dirty="0"/>
          </a:p>
          <a:p>
            <a:r>
              <a:rPr lang="en-US" altLang="zh-TW" sz="1200" b="0" i="0" kern="1200" dirty="0">
                <a:solidFill>
                  <a:schemeClr val="tx1"/>
                </a:solidFill>
                <a:effectLst/>
                <a:latin typeface="+mn-lt"/>
                <a:ea typeface="+mn-ea"/>
                <a:cs typeface="+mn-cs"/>
              </a:rPr>
              <a:t>Jeff </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Mike Elias</a:t>
            </a:r>
            <a:r>
              <a:rPr lang="zh-TW" altLang="en-US" sz="1200" b="0" i="0" kern="1200" dirty="0">
                <a:solidFill>
                  <a:schemeClr val="tx1"/>
                </a:solidFill>
                <a:effectLst/>
                <a:latin typeface="+mn-lt"/>
                <a:ea typeface="+mn-ea"/>
                <a:cs typeface="+mn-cs"/>
              </a:rPr>
              <a:t>以及</a:t>
            </a:r>
            <a:r>
              <a:rPr lang="en-US" altLang="zh-TW" sz="1200" b="0" i="0" kern="1200" dirty="0">
                <a:solidFill>
                  <a:schemeClr val="tx1"/>
                </a:solidFill>
                <a:effectLst/>
                <a:latin typeface="+mn-lt"/>
                <a:ea typeface="+mn-ea"/>
                <a:cs typeface="+mn-cs"/>
              </a:rPr>
              <a:t>Sig </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正是將太空人從地球在送回太空的重要推手，在</a:t>
            </a:r>
            <a:r>
              <a:rPr lang="en-US" altLang="zh-TW" sz="1200" b="0" i="0" kern="1200" dirty="0">
                <a:solidFill>
                  <a:schemeClr val="tx1"/>
                </a:solidFill>
                <a:effectLst/>
                <a:latin typeface="+mn-lt"/>
                <a:ea typeface="+mn-ea"/>
                <a:cs typeface="+mn-cs"/>
              </a:rPr>
              <a:t>2012</a:t>
            </a:r>
            <a:r>
              <a:rPr lang="zh-TW" altLang="en-US" sz="1200" b="0" i="0" kern="1200" dirty="0">
                <a:solidFill>
                  <a:schemeClr val="tx1"/>
                </a:solidFill>
                <a:effectLst/>
                <a:latin typeface="+mn-lt"/>
                <a:ea typeface="+mn-ea"/>
                <a:cs typeface="+mn-cs"/>
              </a:rPr>
              <a:t>年，有誰會知道在</a:t>
            </a:r>
            <a:r>
              <a:rPr lang="en-US" altLang="zh-TW" sz="1200" b="0" i="0" kern="1200" dirty="0">
                <a:solidFill>
                  <a:schemeClr val="tx1"/>
                </a:solidFill>
                <a:effectLst/>
                <a:latin typeface="+mn-lt"/>
                <a:ea typeface="+mn-ea"/>
                <a:cs typeface="+mn-cs"/>
              </a:rPr>
              <a:t>5</a:t>
            </a:r>
            <a:r>
              <a:rPr lang="zh-TW" altLang="en-US" sz="1200" b="0" i="0" kern="1200" dirty="0">
                <a:solidFill>
                  <a:schemeClr val="tx1"/>
                </a:solidFill>
                <a:effectLst/>
                <a:latin typeface="+mn-lt"/>
                <a:ea typeface="+mn-ea"/>
                <a:cs typeface="+mn-cs"/>
              </a:rPr>
              <a:t>年後，這支爛隊會像灰姑娘般化身成冠軍球隊呢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正是透過</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的分析，和</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的長期追蹤下，他們才能順利地將球隊一點一滴地朝隊的重建之路前進。</a:t>
            </a:r>
          </a:p>
          <a:p>
            <a:r>
              <a:rPr lang="en-US" altLang="zh-TW" sz="1200" b="0" i="0" kern="1200" dirty="0">
                <a:solidFill>
                  <a:schemeClr val="tx1"/>
                </a:solidFill>
                <a:effectLst/>
                <a:latin typeface="+mn-lt"/>
                <a:ea typeface="+mn-ea"/>
                <a:cs typeface="+mn-cs"/>
              </a:rPr>
              <a:t>2009</a:t>
            </a:r>
            <a:r>
              <a:rPr lang="zh-TW" altLang="en-US" sz="1200" b="0" i="0" kern="1200" dirty="0">
                <a:solidFill>
                  <a:schemeClr val="tx1"/>
                </a:solidFill>
                <a:effectLst/>
                <a:latin typeface="+mn-lt"/>
                <a:ea typeface="+mn-ea"/>
                <a:cs typeface="+mn-cs"/>
              </a:rPr>
              <a:t>年，</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在作為聖路易紅雀球探長時所做的正確決定，讓當時紅雀在選秀時選走了</a:t>
            </a:r>
            <a:r>
              <a:rPr lang="en-US" altLang="zh-TW" sz="1200" b="0" i="0" kern="1200" dirty="0">
                <a:solidFill>
                  <a:schemeClr val="tx1"/>
                </a:solidFill>
                <a:effectLst/>
                <a:latin typeface="+mn-lt"/>
                <a:ea typeface="+mn-ea"/>
                <a:cs typeface="+mn-cs"/>
              </a:rPr>
              <a:t>Shelby Miller</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Matt </a:t>
            </a:r>
            <a:r>
              <a:rPr lang="en-US" altLang="zh-TW" sz="1200" b="0" i="0" kern="1200" dirty="0" err="1">
                <a:solidFill>
                  <a:schemeClr val="tx1"/>
                </a:solidFill>
                <a:effectLst/>
                <a:latin typeface="+mn-lt"/>
                <a:ea typeface="+mn-ea"/>
                <a:cs typeface="+mn-cs"/>
              </a:rPr>
              <a:t>Carpanter</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Trevor Rosenthal</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Matt Adams</a:t>
            </a:r>
            <a:r>
              <a:rPr lang="zh-TW" altLang="en-US" sz="1200" b="0" i="0" kern="1200" dirty="0">
                <a:solidFill>
                  <a:schemeClr val="tx1"/>
                </a:solidFill>
                <a:effectLst/>
                <a:latin typeface="+mn-lt"/>
                <a:ea typeface="+mn-ea"/>
                <a:cs typeface="+mn-cs"/>
              </a:rPr>
              <a:t>，這幾位都是往後在紅雀季後賽之路的關鍵因子，另外還有一手創建獨特的數據分析，間接幫助球隊找到奪冠班底的</a:t>
            </a:r>
            <a:r>
              <a:rPr lang="en-US" altLang="zh-TW" sz="1200" b="0" i="0" kern="1200" dirty="0" err="1">
                <a:solidFill>
                  <a:schemeClr val="tx1"/>
                </a:solidFill>
                <a:effectLst/>
                <a:latin typeface="+mn-lt"/>
                <a:ea typeface="+mn-ea"/>
                <a:cs typeface="+mn-cs"/>
              </a:rPr>
              <a:t>Megdal</a:t>
            </a:r>
            <a:r>
              <a:rPr lang="zh-TW" altLang="en-US" sz="1200" b="0" i="0" kern="1200" dirty="0">
                <a:solidFill>
                  <a:schemeClr val="tx1"/>
                </a:solidFill>
                <a:effectLst/>
                <a:latin typeface="+mn-lt"/>
                <a:ea typeface="+mn-ea"/>
                <a:cs typeface="+mn-cs"/>
              </a:rPr>
              <a:t>，絕對是功不可沒。</a:t>
            </a:r>
          </a:p>
          <a:p>
            <a:r>
              <a:rPr lang="zh-TW" altLang="en-US" sz="1200" b="0" i="0" kern="1200" dirty="0">
                <a:solidFill>
                  <a:schemeClr val="tx1"/>
                </a:solidFill>
                <a:effectLst/>
                <a:latin typeface="+mn-lt"/>
                <a:ea typeface="+mn-ea"/>
                <a:cs typeface="+mn-cs"/>
              </a:rPr>
              <a:t>如果在</a:t>
            </a:r>
            <a:r>
              <a:rPr lang="en-US" altLang="zh-TW" sz="1200" b="0" i="0" kern="1200" dirty="0">
                <a:solidFill>
                  <a:schemeClr val="tx1"/>
                </a:solidFill>
                <a:effectLst/>
                <a:latin typeface="+mn-lt"/>
                <a:ea typeface="+mn-ea"/>
                <a:cs typeface="+mn-cs"/>
              </a:rPr>
              <a:t>2004</a:t>
            </a:r>
            <a:r>
              <a:rPr lang="zh-TW" altLang="en-US" sz="1200" b="0" i="0" kern="1200" dirty="0">
                <a:solidFill>
                  <a:schemeClr val="tx1"/>
                </a:solidFill>
                <a:effectLst/>
                <a:latin typeface="+mn-lt"/>
                <a:ea typeface="+mn-ea"/>
                <a:cs typeface="+mn-cs"/>
              </a:rPr>
              <a:t>年時，原為</a:t>
            </a:r>
            <a:r>
              <a:rPr lang="en-US" altLang="zh-TW" sz="1200" b="0" i="0" kern="1200" dirty="0">
                <a:solidFill>
                  <a:schemeClr val="tx1"/>
                </a:solidFill>
                <a:effectLst/>
                <a:latin typeface="+mn-lt"/>
                <a:ea typeface="+mn-ea"/>
                <a:cs typeface="+mn-cs"/>
              </a:rPr>
              <a:t>NASA(</a:t>
            </a:r>
            <a:r>
              <a:rPr lang="zh-TW" altLang="en-US" sz="1200" b="0" i="0" kern="1200" dirty="0">
                <a:solidFill>
                  <a:schemeClr val="tx1"/>
                </a:solidFill>
                <a:effectLst/>
                <a:latin typeface="+mn-lt"/>
                <a:ea typeface="+mn-ea"/>
                <a:cs typeface="+mn-cs"/>
              </a:rPr>
              <a:t>國際太空總署</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火箭科學家的</a:t>
            </a:r>
            <a:r>
              <a:rPr lang="en-US" altLang="zh-TW" sz="1200" b="0" i="0" kern="1200" dirty="0" err="1">
                <a:solidFill>
                  <a:schemeClr val="tx1"/>
                </a:solidFill>
                <a:effectLst/>
                <a:latin typeface="+mn-lt"/>
                <a:ea typeface="+mn-ea"/>
                <a:cs typeface="+mn-cs"/>
              </a:rPr>
              <a:t>Megdal</a:t>
            </a:r>
            <a:r>
              <a:rPr lang="zh-TW" altLang="en-US" sz="1200" b="0" i="0" kern="1200" dirty="0">
                <a:solidFill>
                  <a:schemeClr val="tx1"/>
                </a:solidFill>
                <a:effectLst/>
                <a:latin typeface="+mn-lt"/>
                <a:ea typeface="+mn-ea"/>
                <a:cs typeface="+mn-cs"/>
              </a:rPr>
              <a:t>沒有寫下他對數據對棒球的觀點給各支球隊看，如果當時</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沒有理會</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的企劃書，會有今天紅雀王朝和太空人的灰姑娘傳奇發生嗎</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或許不會。</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很多事情都是因為有來自不同領域的人結合在一起，透過奇妙的化學變化產生令人驚喜的結果，</a:t>
            </a:r>
            <a:r>
              <a:rPr lang="en-US" altLang="zh-TW" sz="1200" b="0" i="0" kern="1200" dirty="0">
                <a:solidFill>
                  <a:schemeClr val="tx1"/>
                </a:solidFill>
                <a:effectLst/>
                <a:latin typeface="+mn-lt"/>
                <a:ea typeface="+mn-ea"/>
                <a:cs typeface="+mn-cs"/>
              </a:rPr>
              <a:t>2011</a:t>
            </a:r>
            <a:r>
              <a:rPr lang="zh-TW" altLang="en-US" sz="1200" b="0" i="0" kern="1200" dirty="0">
                <a:solidFill>
                  <a:schemeClr val="tx1"/>
                </a:solidFill>
                <a:effectLst/>
                <a:latin typeface="+mn-lt"/>
                <a:ea typeface="+mn-ea"/>
                <a:cs typeface="+mn-cs"/>
              </a:rPr>
              <a:t>年太空人從紅雀挖來了</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擔任球隊</a:t>
            </a:r>
            <a:r>
              <a:rPr lang="en-US" altLang="zh-TW" sz="1200" b="0" i="0" kern="1200" dirty="0">
                <a:solidFill>
                  <a:schemeClr val="tx1"/>
                </a:solidFill>
                <a:effectLst/>
                <a:latin typeface="+mn-lt"/>
                <a:ea typeface="+mn-ea"/>
                <a:cs typeface="+mn-cs"/>
              </a:rPr>
              <a:t>GM</a:t>
            </a:r>
            <a:r>
              <a:rPr lang="zh-TW" altLang="en-US" sz="1200" b="0" i="0" kern="1200" dirty="0">
                <a:solidFill>
                  <a:schemeClr val="tx1"/>
                </a:solidFill>
                <a:effectLst/>
                <a:latin typeface="+mn-lt"/>
                <a:ea typeface="+mn-ea"/>
                <a:cs typeface="+mn-cs"/>
              </a:rPr>
              <a:t>，而</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也從球探化身成球探長，</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也一同來到了太空人隊，他們就這樣開啟了為</a:t>
            </a:r>
            <a:r>
              <a:rPr lang="en-US" altLang="zh-TW" sz="1200" b="0" i="0" kern="1200" dirty="0">
                <a:solidFill>
                  <a:schemeClr val="tx1"/>
                </a:solidFill>
                <a:effectLst/>
                <a:latin typeface="+mn-lt"/>
                <a:ea typeface="+mn-ea"/>
                <a:cs typeface="+mn-cs"/>
              </a:rPr>
              <a:t>2017</a:t>
            </a:r>
            <a:r>
              <a:rPr lang="zh-TW" altLang="en-US" sz="1200" b="0" i="0" kern="1200" dirty="0">
                <a:solidFill>
                  <a:schemeClr val="tx1"/>
                </a:solidFill>
                <a:effectLst/>
                <a:latin typeface="+mn-lt"/>
                <a:ea typeface="+mn-ea"/>
                <a:cs typeface="+mn-cs"/>
              </a:rPr>
              <a:t>年鋪路的漫長之旅，</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透過長久的觀察發現</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與他人的不同之處，選走了當時不大被大家看好是選秀狀元的</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，而不是其他早在大學就有實績的</a:t>
            </a:r>
            <a:r>
              <a:rPr lang="en-US" altLang="zh-TW" sz="1200" b="0" i="0" kern="1200" dirty="0">
                <a:solidFill>
                  <a:schemeClr val="tx1"/>
                </a:solidFill>
                <a:effectLst/>
                <a:latin typeface="+mn-lt"/>
                <a:ea typeface="+mn-ea"/>
                <a:cs typeface="+mn-cs"/>
              </a:rPr>
              <a:t>Mike Zunino</a:t>
            </a:r>
            <a:r>
              <a:rPr lang="zh-TW" altLang="en-US" sz="1200" b="0" i="0" kern="1200" dirty="0">
                <a:solidFill>
                  <a:schemeClr val="tx1"/>
                </a:solidFill>
                <a:effectLst/>
                <a:latin typeface="+mn-lt"/>
                <a:ea typeface="+mn-ea"/>
                <a:cs typeface="+mn-cs"/>
              </a:rPr>
              <a:t>或是</a:t>
            </a:r>
            <a:r>
              <a:rPr lang="en-US" altLang="zh-TW" sz="1200" b="0" i="0" kern="1200" dirty="0">
                <a:solidFill>
                  <a:schemeClr val="tx1"/>
                </a:solidFill>
                <a:effectLst/>
                <a:latin typeface="+mn-lt"/>
                <a:ea typeface="+mn-ea"/>
                <a:cs typeface="+mn-cs"/>
              </a:rPr>
              <a:t>Kevin </a:t>
            </a:r>
            <a:r>
              <a:rPr lang="en-US" altLang="zh-TW" sz="1200" b="0" i="0" kern="1200" dirty="0" err="1">
                <a:solidFill>
                  <a:schemeClr val="tx1"/>
                </a:solidFill>
                <a:effectLst/>
                <a:latin typeface="+mn-lt"/>
                <a:ea typeface="+mn-ea"/>
                <a:cs typeface="+mn-cs"/>
              </a:rPr>
              <a:t>Gausman</a:t>
            </a:r>
            <a:r>
              <a:rPr lang="zh-TW" altLang="en-US" sz="1200" b="0" i="0" kern="1200" dirty="0">
                <a:solidFill>
                  <a:schemeClr val="tx1"/>
                </a:solidFill>
                <a:effectLst/>
                <a:latin typeface="+mn-lt"/>
                <a:ea typeface="+mn-ea"/>
                <a:cs typeface="+mn-cs"/>
              </a:rPr>
              <a:t>，絕對是有他的原因在，現在回過頭來看，表現最具宰制力的依然是</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solidFill>
                <a:hlinkClick r:id="rId9">
                  <a:extLst>
                    <a:ext uri="{A12FA001-AC4F-418D-AE19-62706E023703}">
                      <ahyp:hlinkClr xmlns:ahyp="http://schemas.microsoft.com/office/drawing/2018/hyperlinkcolor" xmlns="" val="tx"/>
                    </a:ext>
                  </a:extLst>
                </a:hlinkClick>
              </a:rPr>
              <a:t>https://www.sportsv.net/articles/46267?page=8</a:t>
            </a:r>
            <a:endParaRPr lang="en-US" altLang="zh-TW" dirty="0">
              <a:solidFill>
                <a:schemeClr val="bg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堅持跟從數據分析後的結果、不畏懼挑戰主流舊觀念，就是</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團隊的風格。在太空人隊的辦公室沒有人會被稱呼為「怪胎」</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原因是，這個團隊太多來自各行各業、入行前卻沒有任何棒球相關資歷的「怪胎」。領導數據分析部門、跟著</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從紅雀轉過來的</a:t>
            </a:r>
            <a:r>
              <a:rPr lang="en-US" altLang="zh-TW" sz="1200" b="0" i="0" kern="1200" dirty="0">
                <a:solidFill>
                  <a:schemeClr val="tx1"/>
                </a:solidFill>
                <a:effectLst/>
                <a:latin typeface="+mn-lt"/>
                <a:ea typeface="+mn-ea"/>
                <a:cs typeface="+mn-cs"/>
              </a:rPr>
              <a:t>Sig </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，進職棒前是個</a:t>
            </a:r>
            <a:r>
              <a:rPr lang="en-US" altLang="zh-TW" sz="1200" b="0" i="0" kern="1200" dirty="0">
                <a:solidFill>
                  <a:schemeClr val="tx1"/>
                </a:solidFill>
                <a:effectLst/>
                <a:latin typeface="+mn-lt"/>
                <a:ea typeface="+mn-ea"/>
                <a:cs typeface="+mn-cs"/>
              </a:rPr>
              <a:t>NASA</a:t>
            </a:r>
            <a:r>
              <a:rPr lang="zh-TW" altLang="en-US" sz="1200" b="0" i="0" kern="1200" dirty="0">
                <a:solidFill>
                  <a:schemeClr val="tx1"/>
                </a:solidFill>
                <a:effectLst/>
                <a:latin typeface="+mn-lt"/>
                <a:ea typeface="+mn-ea"/>
                <a:cs typeface="+mn-cs"/>
              </a:rPr>
              <a:t>的工程師。踏進太空人辦公室，我們第一眼就能發現一群來自諮詢顧問公司、具有常春藤高學歷的高知識份子；他們各自專精於不同的領域，但卻有著野心蓬勃、聰穎且充滿自信的共通點。</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在紅雀面臨過的新舊派勢力衝突，在這個辦公室當然不可能存在。</a:t>
            </a: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3</a:t>
            </a:fld>
            <a:endParaRPr lang="zh-TW" altLang="en-US"/>
          </a:p>
        </p:txBody>
      </p:sp>
    </p:spTree>
    <p:extLst>
      <p:ext uri="{BB962C8B-B14F-4D97-AF65-F5344CB8AC3E}">
        <p14:creationId xmlns:p14="http://schemas.microsoft.com/office/powerpoint/2010/main" val="276436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70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i="0" kern="1200" dirty="0" smtClean="0">
                <a:solidFill>
                  <a:schemeClr val="tx1"/>
                </a:solidFill>
                <a:effectLst/>
                <a:latin typeface="+mn-lt"/>
                <a:ea typeface="+mn-ea"/>
                <a:cs typeface="+mn-cs"/>
              </a:rPr>
              <a:t>帶領大爛隊成為冠軍隊，太空人總管</a:t>
            </a:r>
            <a:r>
              <a:rPr lang="en-US" altLang="zh-TW" sz="1200" b="1" i="0" kern="1200" dirty="0" smtClean="0">
                <a:solidFill>
                  <a:schemeClr val="tx1"/>
                </a:solidFill>
                <a:effectLst/>
                <a:latin typeface="+mn-lt"/>
                <a:ea typeface="+mn-ea"/>
                <a:cs typeface="+mn-cs"/>
              </a:rPr>
              <a:t>Jeff </a:t>
            </a:r>
            <a:r>
              <a:rPr lang="en-US" altLang="zh-TW" sz="1200" b="1" i="0" kern="1200" dirty="0" err="1" smtClean="0">
                <a:solidFill>
                  <a:schemeClr val="tx1"/>
                </a:solidFill>
                <a:effectLst/>
                <a:latin typeface="+mn-lt"/>
                <a:ea typeface="+mn-ea"/>
                <a:cs typeface="+mn-cs"/>
              </a:rPr>
              <a:t>Luhnow</a:t>
            </a:r>
            <a:r>
              <a:rPr lang="zh-TW" altLang="en-US" sz="1200" b="1" i="0" kern="1200" dirty="0" smtClean="0">
                <a:solidFill>
                  <a:schemeClr val="tx1"/>
                </a:solidFill>
                <a:effectLst/>
                <a:latin typeface="+mn-lt"/>
                <a:ea typeface="+mn-ea"/>
                <a:cs typeface="+mn-cs"/>
              </a:rPr>
              <a:t>到底怎麼辦到的？</a:t>
            </a:r>
            <a:endParaRPr lang="en-US" altLang="zh-TW" dirty="0" smtClean="0">
              <a:hlinkClick r:id="rId3"/>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smtClean="0">
                <a:hlinkClick r:id="rId3"/>
              </a:rPr>
              <a:t>https://www.thenewslens.com/article/83375</a:t>
            </a:r>
            <a:endParaRPr lang="en-US" altLang="zh-TW"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smtClean="0">
                <a:solidFill>
                  <a:schemeClr val="tx1"/>
                </a:solidFill>
                <a:effectLst/>
                <a:latin typeface="+mn-lt"/>
                <a:ea typeface="+mn-ea"/>
                <a:cs typeface="+mn-cs"/>
              </a:rPr>
              <a:t>Astros</a:t>
            </a:r>
            <a:r>
              <a:rPr lang="en-US" altLang="zh-TW" sz="1200" b="0" i="0" kern="1200" dirty="0">
                <a:solidFill>
                  <a:schemeClr val="tx1"/>
                </a:solidFill>
                <a:effectLst/>
                <a:latin typeface="+mn-lt"/>
                <a:ea typeface="+mn-ea"/>
                <a:cs typeface="+mn-cs"/>
              </a:rPr>
              <a:t>' formula for success builds on its own data bank</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4"/>
              </a:rPr>
              <a:t>https://www.houstonchronicle.com/sports/astros/article/Astros-formula-for-success-builds-on-its-own-5300746.php#photo-5995816</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hlinkClick r:id="rId5">
                <a:extLst>
                  <a:ext uri="{A12FA001-AC4F-418D-AE19-62706E023703}">
                    <ahyp:hlinkClr xmlns:ahyp="http://schemas.microsoft.com/office/drawing/2018/hyperlinkcolor" xmlns="" val="tx"/>
                  </a:ext>
                </a:extLst>
              </a:hlinkClick>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u="none" strike="noStrike" kern="1200" dirty="0">
                <a:solidFill>
                  <a:schemeClr val="tx1"/>
                </a:solidFill>
                <a:effectLst/>
                <a:latin typeface="+mn-lt"/>
                <a:ea typeface="+mn-ea"/>
                <a:cs typeface="+mn-cs"/>
                <a:hlinkClick r:id="rId6" tooltip="Permanent link to What If More Teams Follow the Astros’ Extreme Roadmap?"/>
              </a:rPr>
              <a:t>What If More Teams Follow the Astros’ Extreme Roadmap?</a:t>
            </a:r>
            <a:endParaRPr lang="en-US" altLang="zh-TW" sz="1200" b="1"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lumMod val="95000"/>
                  </a:schemeClr>
                </a:solidFill>
                <a:hlinkClick r:id="rId5">
                  <a:extLst>
                    <a:ext uri="{A12FA001-AC4F-418D-AE19-62706E023703}">
                      <ahyp:hlinkClr xmlns:ahyp="http://schemas.microsoft.com/office/drawing/2018/hyperlinkcolor" xmlns="" val="tx"/>
                    </a:ext>
                  </a:extLst>
                </a:hlinkClick>
              </a:rPr>
              <a:t>https://blogs.fangraphs.com/what-if-more-teams-follow-the-astros-extreme-roadmap/#more-268114</a:t>
            </a:r>
            <a:endParaRPr lang="en-US" altLang="zh-TW" dirty="0">
              <a:solidFill>
                <a:schemeClr val="bg1">
                  <a:lumMod val="9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Astros rookie George Springer on this week’s SI cover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lumMod val="95000"/>
                  </a:schemeClr>
                </a:solidFill>
                <a:hlinkClick r:id="rId7">
                  <a:extLst>
                    <a:ext uri="{A12FA001-AC4F-418D-AE19-62706E023703}">
                      <ahyp:hlinkClr xmlns:ahyp="http://schemas.microsoft.com/office/drawing/2018/hyperlinkcolor" xmlns="" val="tx"/>
                    </a:ext>
                  </a:extLst>
                </a:hlinkClick>
              </a:rPr>
              <a:t>https://www.si.com/mlb/2014/06/25/astros-george-springer-si-cover</a:t>
            </a: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chemeClr val="bg1">
                    <a:lumMod val="95000"/>
                  </a:schemeClr>
                </a:solidFill>
              </a:rPr>
              <a:t>二代魔球的成功之下</a:t>
            </a:r>
            <a:r>
              <a:rPr lang="zh-TW" altLang="en-US" dirty="0">
                <a:solidFill>
                  <a:schemeClr val="bg1">
                    <a:lumMod val="95000"/>
                  </a:schemeClr>
                </a:solidFill>
              </a:rPr>
              <a:t> 第三波魔球不在只是空想？</a:t>
            </a:r>
            <a:endParaRPr lang="en-US" altLang="zh-TW" dirty="0">
              <a:solidFill>
                <a:schemeClr val="bg1">
                  <a:lumMod val="9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8"/>
              </a:rPr>
              <a:t>https://www.sportsv.net/articles/63344?utm_source=www.sportsv.net&amp;utm_medium=related_article&amp;utm_campaign=related_article</a:t>
            </a:r>
            <a:endParaRPr lang="en-US" altLang="zh-TW" dirty="0"/>
          </a:p>
          <a:p>
            <a:r>
              <a:rPr lang="en-US" altLang="zh-TW" sz="1200" b="0" i="0" kern="1200" dirty="0">
                <a:solidFill>
                  <a:schemeClr val="tx1"/>
                </a:solidFill>
                <a:effectLst/>
                <a:latin typeface="+mn-lt"/>
                <a:ea typeface="+mn-ea"/>
                <a:cs typeface="+mn-cs"/>
              </a:rPr>
              <a:t>Jeff </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Mike Elias</a:t>
            </a:r>
            <a:r>
              <a:rPr lang="zh-TW" altLang="en-US" sz="1200" b="0" i="0" kern="1200" dirty="0">
                <a:solidFill>
                  <a:schemeClr val="tx1"/>
                </a:solidFill>
                <a:effectLst/>
                <a:latin typeface="+mn-lt"/>
                <a:ea typeface="+mn-ea"/>
                <a:cs typeface="+mn-cs"/>
              </a:rPr>
              <a:t>以及</a:t>
            </a:r>
            <a:r>
              <a:rPr lang="en-US" altLang="zh-TW" sz="1200" b="0" i="0" kern="1200" dirty="0">
                <a:solidFill>
                  <a:schemeClr val="tx1"/>
                </a:solidFill>
                <a:effectLst/>
                <a:latin typeface="+mn-lt"/>
                <a:ea typeface="+mn-ea"/>
                <a:cs typeface="+mn-cs"/>
              </a:rPr>
              <a:t>Sig </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正是將太空人從地球在送回太空的重要推手，在</a:t>
            </a:r>
            <a:r>
              <a:rPr lang="en-US" altLang="zh-TW" sz="1200" b="0" i="0" kern="1200" dirty="0">
                <a:solidFill>
                  <a:schemeClr val="tx1"/>
                </a:solidFill>
                <a:effectLst/>
                <a:latin typeface="+mn-lt"/>
                <a:ea typeface="+mn-ea"/>
                <a:cs typeface="+mn-cs"/>
              </a:rPr>
              <a:t>2012</a:t>
            </a:r>
            <a:r>
              <a:rPr lang="zh-TW" altLang="en-US" sz="1200" b="0" i="0" kern="1200" dirty="0">
                <a:solidFill>
                  <a:schemeClr val="tx1"/>
                </a:solidFill>
                <a:effectLst/>
                <a:latin typeface="+mn-lt"/>
                <a:ea typeface="+mn-ea"/>
                <a:cs typeface="+mn-cs"/>
              </a:rPr>
              <a:t>年，有誰會知道在</a:t>
            </a:r>
            <a:r>
              <a:rPr lang="en-US" altLang="zh-TW" sz="1200" b="0" i="0" kern="1200" dirty="0">
                <a:solidFill>
                  <a:schemeClr val="tx1"/>
                </a:solidFill>
                <a:effectLst/>
                <a:latin typeface="+mn-lt"/>
                <a:ea typeface="+mn-ea"/>
                <a:cs typeface="+mn-cs"/>
              </a:rPr>
              <a:t>5</a:t>
            </a:r>
            <a:r>
              <a:rPr lang="zh-TW" altLang="en-US" sz="1200" b="0" i="0" kern="1200" dirty="0">
                <a:solidFill>
                  <a:schemeClr val="tx1"/>
                </a:solidFill>
                <a:effectLst/>
                <a:latin typeface="+mn-lt"/>
                <a:ea typeface="+mn-ea"/>
                <a:cs typeface="+mn-cs"/>
              </a:rPr>
              <a:t>年後，這支爛隊會像灰姑娘般化身成冠軍球隊呢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正是透過</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的分析，和</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的長期追蹤下，他們才能順利地將球隊一點一滴地朝隊的重建之路前進。</a:t>
            </a:r>
          </a:p>
          <a:p>
            <a:r>
              <a:rPr lang="en-US" altLang="zh-TW" sz="1200" b="0" i="0" kern="1200" dirty="0">
                <a:solidFill>
                  <a:schemeClr val="tx1"/>
                </a:solidFill>
                <a:effectLst/>
                <a:latin typeface="+mn-lt"/>
                <a:ea typeface="+mn-ea"/>
                <a:cs typeface="+mn-cs"/>
              </a:rPr>
              <a:t>2009</a:t>
            </a:r>
            <a:r>
              <a:rPr lang="zh-TW" altLang="en-US" sz="1200" b="0" i="0" kern="1200" dirty="0">
                <a:solidFill>
                  <a:schemeClr val="tx1"/>
                </a:solidFill>
                <a:effectLst/>
                <a:latin typeface="+mn-lt"/>
                <a:ea typeface="+mn-ea"/>
                <a:cs typeface="+mn-cs"/>
              </a:rPr>
              <a:t>年，</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在作為聖路易紅雀球探長時所做的正確決定，讓當時紅雀在選秀時選走了</a:t>
            </a:r>
            <a:r>
              <a:rPr lang="en-US" altLang="zh-TW" sz="1200" b="0" i="0" kern="1200" dirty="0">
                <a:solidFill>
                  <a:schemeClr val="tx1"/>
                </a:solidFill>
                <a:effectLst/>
                <a:latin typeface="+mn-lt"/>
                <a:ea typeface="+mn-ea"/>
                <a:cs typeface="+mn-cs"/>
              </a:rPr>
              <a:t>Shelby Miller</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Matt </a:t>
            </a:r>
            <a:r>
              <a:rPr lang="en-US" altLang="zh-TW" sz="1200" b="0" i="0" kern="1200" dirty="0" err="1">
                <a:solidFill>
                  <a:schemeClr val="tx1"/>
                </a:solidFill>
                <a:effectLst/>
                <a:latin typeface="+mn-lt"/>
                <a:ea typeface="+mn-ea"/>
                <a:cs typeface="+mn-cs"/>
              </a:rPr>
              <a:t>Carpanter</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Trevor Rosenthal</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Matt Adams</a:t>
            </a:r>
            <a:r>
              <a:rPr lang="zh-TW" altLang="en-US" sz="1200" b="0" i="0" kern="1200" dirty="0">
                <a:solidFill>
                  <a:schemeClr val="tx1"/>
                </a:solidFill>
                <a:effectLst/>
                <a:latin typeface="+mn-lt"/>
                <a:ea typeface="+mn-ea"/>
                <a:cs typeface="+mn-cs"/>
              </a:rPr>
              <a:t>，這幾位都是往後在紅雀季後賽之路的關鍵因子，另外還有一手創建獨特的數據分析，間接幫助球隊找到奪冠班底的</a:t>
            </a:r>
            <a:r>
              <a:rPr lang="en-US" altLang="zh-TW" sz="1200" b="0" i="0" kern="1200" dirty="0" err="1">
                <a:solidFill>
                  <a:schemeClr val="tx1"/>
                </a:solidFill>
                <a:effectLst/>
                <a:latin typeface="+mn-lt"/>
                <a:ea typeface="+mn-ea"/>
                <a:cs typeface="+mn-cs"/>
              </a:rPr>
              <a:t>Megdal</a:t>
            </a:r>
            <a:r>
              <a:rPr lang="zh-TW" altLang="en-US" sz="1200" b="0" i="0" kern="1200" dirty="0">
                <a:solidFill>
                  <a:schemeClr val="tx1"/>
                </a:solidFill>
                <a:effectLst/>
                <a:latin typeface="+mn-lt"/>
                <a:ea typeface="+mn-ea"/>
                <a:cs typeface="+mn-cs"/>
              </a:rPr>
              <a:t>，絕對是功不可沒。</a:t>
            </a:r>
          </a:p>
          <a:p>
            <a:r>
              <a:rPr lang="zh-TW" altLang="en-US" sz="1200" b="0" i="0" kern="1200" dirty="0">
                <a:solidFill>
                  <a:schemeClr val="tx1"/>
                </a:solidFill>
                <a:effectLst/>
                <a:latin typeface="+mn-lt"/>
                <a:ea typeface="+mn-ea"/>
                <a:cs typeface="+mn-cs"/>
              </a:rPr>
              <a:t>如果在</a:t>
            </a:r>
            <a:r>
              <a:rPr lang="en-US" altLang="zh-TW" sz="1200" b="0" i="0" kern="1200" dirty="0">
                <a:solidFill>
                  <a:schemeClr val="tx1"/>
                </a:solidFill>
                <a:effectLst/>
                <a:latin typeface="+mn-lt"/>
                <a:ea typeface="+mn-ea"/>
                <a:cs typeface="+mn-cs"/>
              </a:rPr>
              <a:t>2004</a:t>
            </a:r>
            <a:r>
              <a:rPr lang="zh-TW" altLang="en-US" sz="1200" b="0" i="0" kern="1200" dirty="0">
                <a:solidFill>
                  <a:schemeClr val="tx1"/>
                </a:solidFill>
                <a:effectLst/>
                <a:latin typeface="+mn-lt"/>
                <a:ea typeface="+mn-ea"/>
                <a:cs typeface="+mn-cs"/>
              </a:rPr>
              <a:t>年時，原為</a:t>
            </a:r>
            <a:r>
              <a:rPr lang="en-US" altLang="zh-TW" sz="1200" b="0" i="0" kern="1200" dirty="0">
                <a:solidFill>
                  <a:schemeClr val="tx1"/>
                </a:solidFill>
                <a:effectLst/>
                <a:latin typeface="+mn-lt"/>
                <a:ea typeface="+mn-ea"/>
                <a:cs typeface="+mn-cs"/>
              </a:rPr>
              <a:t>NASA(</a:t>
            </a:r>
            <a:r>
              <a:rPr lang="zh-TW" altLang="en-US" sz="1200" b="0" i="0" kern="1200" dirty="0">
                <a:solidFill>
                  <a:schemeClr val="tx1"/>
                </a:solidFill>
                <a:effectLst/>
                <a:latin typeface="+mn-lt"/>
                <a:ea typeface="+mn-ea"/>
                <a:cs typeface="+mn-cs"/>
              </a:rPr>
              <a:t>國際太空總署</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火箭科學家的</a:t>
            </a:r>
            <a:r>
              <a:rPr lang="en-US" altLang="zh-TW" sz="1200" b="0" i="0" kern="1200" dirty="0" err="1">
                <a:solidFill>
                  <a:schemeClr val="tx1"/>
                </a:solidFill>
                <a:effectLst/>
                <a:latin typeface="+mn-lt"/>
                <a:ea typeface="+mn-ea"/>
                <a:cs typeface="+mn-cs"/>
              </a:rPr>
              <a:t>Megdal</a:t>
            </a:r>
            <a:r>
              <a:rPr lang="zh-TW" altLang="en-US" sz="1200" b="0" i="0" kern="1200" dirty="0">
                <a:solidFill>
                  <a:schemeClr val="tx1"/>
                </a:solidFill>
                <a:effectLst/>
                <a:latin typeface="+mn-lt"/>
                <a:ea typeface="+mn-ea"/>
                <a:cs typeface="+mn-cs"/>
              </a:rPr>
              <a:t>沒有寫下他對數據對棒球的觀點給各支球隊看，如果當時</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沒有理會</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的企劃書，會有今天紅雀王朝和太空人的灰姑娘傳奇發生嗎</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或許不會。</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很多事情都是因為有來自不同領域的人結合在一起，透過奇妙的化學變化產生令人驚喜的結果，</a:t>
            </a:r>
            <a:r>
              <a:rPr lang="en-US" altLang="zh-TW" sz="1200" b="0" i="0" kern="1200" dirty="0">
                <a:solidFill>
                  <a:schemeClr val="tx1"/>
                </a:solidFill>
                <a:effectLst/>
                <a:latin typeface="+mn-lt"/>
                <a:ea typeface="+mn-ea"/>
                <a:cs typeface="+mn-cs"/>
              </a:rPr>
              <a:t>2011</a:t>
            </a:r>
            <a:r>
              <a:rPr lang="zh-TW" altLang="en-US" sz="1200" b="0" i="0" kern="1200" dirty="0">
                <a:solidFill>
                  <a:schemeClr val="tx1"/>
                </a:solidFill>
                <a:effectLst/>
                <a:latin typeface="+mn-lt"/>
                <a:ea typeface="+mn-ea"/>
                <a:cs typeface="+mn-cs"/>
              </a:rPr>
              <a:t>年太空人從紅雀挖來了</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擔任球隊</a:t>
            </a:r>
            <a:r>
              <a:rPr lang="en-US" altLang="zh-TW" sz="1200" b="0" i="0" kern="1200" dirty="0">
                <a:solidFill>
                  <a:schemeClr val="tx1"/>
                </a:solidFill>
                <a:effectLst/>
                <a:latin typeface="+mn-lt"/>
                <a:ea typeface="+mn-ea"/>
                <a:cs typeface="+mn-cs"/>
              </a:rPr>
              <a:t>GM</a:t>
            </a:r>
            <a:r>
              <a:rPr lang="zh-TW" altLang="en-US" sz="1200" b="0" i="0" kern="1200" dirty="0">
                <a:solidFill>
                  <a:schemeClr val="tx1"/>
                </a:solidFill>
                <a:effectLst/>
                <a:latin typeface="+mn-lt"/>
                <a:ea typeface="+mn-ea"/>
                <a:cs typeface="+mn-cs"/>
              </a:rPr>
              <a:t>，而</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也從球探化身成球探長，</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也一同來到了太空人隊，他們就這樣開啟了為</a:t>
            </a:r>
            <a:r>
              <a:rPr lang="en-US" altLang="zh-TW" sz="1200" b="0" i="0" kern="1200" dirty="0">
                <a:solidFill>
                  <a:schemeClr val="tx1"/>
                </a:solidFill>
                <a:effectLst/>
                <a:latin typeface="+mn-lt"/>
                <a:ea typeface="+mn-ea"/>
                <a:cs typeface="+mn-cs"/>
              </a:rPr>
              <a:t>2017</a:t>
            </a:r>
            <a:r>
              <a:rPr lang="zh-TW" altLang="en-US" sz="1200" b="0" i="0" kern="1200" dirty="0">
                <a:solidFill>
                  <a:schemeClr val="tx1"/>
                </a:solidFill>
                <a:effectLst/>
                <a:latin typeface="+mn-lt"/>
                <a:ea typeface="+mn-ea"/>
                <a:cs typeface="+mn-cs"/>
              </a:rPr>
              <a:t>年鋪路的漫長之旅，</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透過長久的觀察發現</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與他人的不同之處，選走了當時不大被大家看好是選秀狀元的</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，而不是其他早在大學就有實績的</a:t>
            </a:r>
            <a:r>
              <a:rPr lang="en-US" altLang="zh-TW" sz="1200" b="0" i="0" kern="1200" dirty="0">
                <a:solidFill>
                  <a:schemeClr val="tx1"/>
                </a:solidFill>
                <a:effectLst/>
                <a:latin typeface="+mn-lt"/>
                <a:ea typeface="+mn-ea"/>
                <a:cs typeface="+mn-cs"/>
              </a:rPr>
              <a:t>Mike Zunino</a:t>
            </a:r>
            <a:r>
              <a:rPr lang="zh-TW" altLang="en-US" sz="1200" b="0" i="0" kern="1200" dirty="0">
                <a:solidFill>
                  <a:schemeClr val="tx1"/>
                </a:solidFill>
                <a:effectLst/>
                <a:latin typeface="+mn-lt"/>
                <a:ea typeface="+mn-ea"/>
                <a:cs typeface="+mn-cs"/>
              </a:rPr>
              <a:t>或是</a:t>
            </a:r>
            <a:r>
              <a:rPr lang="en-US" altLang="zh-TW" sz="1200" b="0" i="0" kern="1200" dirty="0">
                <a:solidFill>
                  <a:schemeClr val="tx1"/>
                </a:solidFill>
                <a:effectLst/>
                <a:latin typeface="+mn-lt"/>
                <a:ea typeface="+mn-ea"/>
                <a:cs typeface="+mn-cs"/>
              </a:rPr>
              <a:t>Kevin </a:t>
            </a:r>
            <a:r>
              <a:rPr lang="en-US" altLang="zh-TW" sz="1200" b="0" i="0" kern="1200" dirty="0" err="1">
                <a:solidFill>
                  <a:schemeClr val="tx1"/>
                </a:solidFill>
                <a:effectLst/>
                <a:latin typeface="+mn-lt"/>
                <a:ea typeface="+mn-ea"/>
                <a:cs typeface="+mn-cs"/>
              </a:rPr>
              <a:t>Gausman</a:t>
            </a:r>
            <a:r>
              <a:rPr lang="zh-TW" altLang="en-US" sz="1200" b="0" i="0" kern="1200" dirty="0">
                <a:solidFill>
                  <a:schemeClr val="tx1"/>
                </a:solidFill>
                <a:effectLst/>
                <a:latin typeface="+mn-lt"/>
                <a:ea typeface="+mn-ea"/>
                <a:cs typeface="+mn-cs"/>
              </a:rPr>
              <a:t>，絕對是有他的原因在，現在回過頭來看，表現最具宰制力的依然是</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solidFill>
                <a:hlinkClick r:id="rId9">
                  <a:extLst>
                    <a:ext uri="{A12FA001-AC4F-418D-AE19-62706E023703}">
                      <ahyp:hlinkClr xmlns:ahyp="http://schemas.microsoft.com/office/drawing/2018/hyperlinkcolor" xmlns="" val="tx"/>
                    </a:ext>
                  </a:extLst>
                </a:hlinkClick>
              </a:rPr>
              <a:t>https://www.sportsv.net/articles/46267?page=8</a:t>
            </a:r>
            <a:endParaRPr lang="en-US" altLang="zh-TW" dirty="0">
              <a:solidFill>
                <a:schemeClr val="bg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堅持跟從數據分析後的結果、不畏懼挑戰主流舊觀念，就是</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團隊的風格。在太空人隊的辦公室沒有人會被稱呼為「怪胎」</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原因是，這個團隊太多來自各行各業、入行前卻沒有任何棒球相關資歷的「怪胎」。領導數據分析部門、跟著</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從紅雀轉過來的</a:t>
            </a:r>
            <a:r>
              <a:rPr lang="en-US" altLang="zh-TW" sz="1200" b="0" i="0" kern="1200" dirty="0">
                <a:solidFill>
                  <a:schemeClr val="tx1"/>
                </a:solidFill>
                <a:effectLst/>
                <a:latin typeface="+mn-lt"/>
                <a:ea typeface="+mn-ea"/>
                <a:cs typeface="+mn-cs"/>
              </a:rPr>
              <a:t>Sig </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，進職棒前是個</a:t>
            </a:r>
            <a:r>
              <a:rPr lang="en-US" altLang="zh-TW" sz="1200" b="0" i="0" kern="1200" dirty="0">
                <a:solidFill>
                  <a:schemeClr val="tx1"/>
                </a:solidFill>
                <a:effectLst/>
                <a:latin typeface="+mn-lt"/>
                <a:ea typeface="+mn-ea"/>
                <a:cs typeface="+mn-cs"/>
              </a:rPr>
              <a:t>NASA</a:t>
            </a:r>
            <a:r>
              <a:rPr lang="zh-TW" altLang="en-US" sz="1200" b="0" i="0" kern="1200" dirty="0">
                <a:solidFill>
                  <a:schemeClr val="tx1"/>
                </a:solidFill>
                <a:effectLst/>
                <a:latin typeface="+mn-lt"/>
                <a:ea typeface="+mn-ea"/>
                <a:cs typeface="+mn-cs"/>
              </a:rPr>
              <a:t>的工程師。踏進太空人辦公室，我們第一眼就能發現一群來自諮詢顧問公司、具有常春藤高學歷的高知識份子；他們各自專精於不同的領域，但卻有著野心蓬勃、聰穎且充滿自信的共通點。</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在紅雀面臨過的新舊派勢力衝突，在這個辦公室當然不可能存在。</a:t>
            </a: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4</a:t>
            </a:fld>
            <a:endParaRPr lang="zh-TW" altLang="en-US"/>
          </a:p>
        </p:txBody>
      </p:sp>
    </p:spTree>
    <p:extLst>
      <p:ext uri="{BB962C8B-B14F-4D97-AF65-F5344CB8AC3E}">
        <p14:creationId xmlns:p14="http://schemas.microsoft.com/office/powerpoint/2010/main" val="166428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47500" lnSpcReduction="20000"/>
          </a:bodyPr>
          <a:lstStyle/>
          <a:p>
            <a:pPr marL="457200" indent="-457200">
              <a:buFont typeface="Wingdings" panose="05000000000000000000" pitchFamily="2" charset="2"/>
              <a:buChar char="Ø"/>
            </a:pPr>
            <a:r>
              <a:rPr lang="en-US" altLang="zh-TW" sz="1200" dirty="0" smtClean="0"/>
              <a:t>2013</a:t>
            </a:r>
            <a:r>
              <a:rPr lang="zh-TW" altLang="en-US" sz="1200" dirty="0" smtClean="0"/>
              <a:t>年發現</a:t>
            </a:r>
            <a:r>
              <a:rPr lang="en-US" altLang="zh-TW" sz="1200" dirty="0" smtClean="0"/>
              <a:t>Dallas </a:t>
            </a:r>
            <a:r>
              <a:rPr lang="en-US" altLang="zh-TW" sz="1200" dirty="0" err="1" smtClean="0"/>
              <a:t>Keuchel</a:t>
            </a:r>
            <a:r>
              <a:rPr lang="zh-TW" altLang="en-US" sz="1200" dirty="0" smtClean="0"/>
              <a:t>的投球問題</a:t>
            </a:r>
            <a:endParaRPr lang="en-US" altLang="zh-TW" sz="1200" dirty="0" smtClean="0"/>
          </a:p>
          <a:p>
            <a:pPr marL="457200" indent="-457200">
              <a:buFont typeface="Wingdings" panose="05000000000000000000" pitchFamily="2" charset="2"/>
              <a:buChar char="Ø"/>
            </a:pPr>
            <a:r>
              <a:rPr lang="zh-TW" altLang="en-US" sz="1200" dirty="0" smtClean="0"/>
              <a:t>修正好</a:t>
            </a:r>
            <a:r>
              <a:rPr lang="en-US" altLang="zh-TW" sz="1200" dirty="0" smtClean="0"/>
              <a:t>Collin McHugh</a:t>
            </a:r>
            <a:r>
              <a:rPr lang="zh-TW" altLang="en-US" sz="1200" dirty="0" smtClean="0"/>
              <a:t>成為隊上主力</a:t>
            </a:r>
            <a:endParaRPr lang="en-US" altLang="zh-TW" sz="1200" b="1" dirty="0" smtClean="0">
              <a:latin typeface="+mj-ea"/>
            </a:endParaRPr>
          </a:p>
          <a:p>
            <a:r>
              <a:rPr lang="zh-TW" altLang="en-US" sz="1200" dirty="0" smtClean="0"/>
              <a:t>太空人發現了一位剛被落磯隊釋出、生涯防禦率高達</a:t>
            </a:r>
            <a:r>
              <a:rPr lang="en-US" altLang="zh-TW" sz="1200" dirty="0" smtClean="0"/>
              <a:t>8.94</a:t>
            </a:r>
            <a:r>
              <a:rPr lang="zh-TW" altLang="en-US" sz="1200" dirty="0" smtClean="0"/>
              <a:t>的</a:t>
            </a:r>
            <a:r>
              <a:rPr lang="en-US" altLang="zh-TW" sz="1200" dirty="0" smtClean="0"/>
              <a:t>27</a:t>
            </a:r>
            <a:r>
              <a:rPr lang="zh-TW" altLang="en-US" sz="1200" dirty="0" smtClean="0"/>
              <a:t>歲右投</a:t>
            </a:r>
            <a:r>
              <a:rPr lang="en-US" altLang="zh-TW" sz="1200" dirty="0" smtClean="0"/>
              <a:t>Collin McHugh</a:t>
            </a:r>
            <a:endParaRPr lang="en-US" altLang="zh-TW" sz="1200" b="1" dirty="0" smtClean="0">
              <a:latin typeface="+mj-ea"/>
            </a:endParaRPr>
          </a:p>
          <a:p>
            <a:pPr marL="457200" indent="-457200">
              <a:buFont typeface="Wingdings" panose="05000000000000000000" pitchFamily="2" charset="2"/>
              <a:buChar char="Ø"/>
            </a:pPr>
            <a:r>
              <a:rPr lang="zh-TW" altLang="en-US" sz="1200" dirty="0" smtClean="0"/>
              <a:t>將原本棒球看重的身材體重等刻板印象給打破，在當時會有誰願意給</a:t>
            </a:r>
            <a:r>
              <a:rPr lang="en-US" altLang="zh-TW" sz="1200" dirty="0" smtClean="0"/>
              <a:t>Jose </a:t>
            </a:r>
            <a:r>
              <a:rPr lang="en-US" altLang="zh-TW" sz="1200" dirty="0" err="1" smtClean="0"/>
              <a:t>Altuve</a:t>
            </a:r>
            <a:r>
              <a:rPr lang="zh-TW" altLang="en-US" sz="1200" dirty="0" smtClean="0"/>
              <a:t>機會呢</a:t>
            </a:r>
            <a:r>
              <a:rPr lang="en-US" altLang="zh-TW" sz="1200" dirty="0" smtClean="0"/>
              <a:t>?</a:t>
            </a:r>
            <a:endParaRPr lang="en-US" altLang="zh-CN" sz="1200" b="1" dirty="0" smtClean="0">
              <a:latin typeface="+mj-ea"/>
            </a:endParaRPr>
          </a:p>
          <a:p>
            <a:pPr marL="457200" indent="-457200">
              <a:buFont typeface="Wingdings" panose="05000000000000000000" pitchFamily="2" charset="2"/>
              <a:buChar char="Ø"/>
            </a:pPr>
            <a:r>
              <a:rPr lang="zh-TW" altLang="en-US" sz="1200" dirty="0" smtClean="0"/>
              <a:t>簽下原本是棒球浪人的</a:t>
            </a:r>
            <a:r>
              <a:rPr lang="en-US" altLang="zh-TW" sz="1200" dirty="0" smtClean="0"/>
              <a:t>Charlie Morton</a:t>
            </a:r>
            <a:r>
              <a:rPr lang="zh-TW" altLang="en-US" sz="1200" dirty="0" smtClean="0"/>
              <a:t>，交易來年紀不小的</a:t>
            </a:r>
            <a:r>
              <a:rPr lang="en-US" altLang="zh-TW" sz="1200" dirty="0" smtClean="0"/>
              <a:t>Justin </a:t>
            </a:r>
            <a:r>
              <a:rPr lang="en-US" altLang="zh-TW" sz="1200" dirty="0" err="1" smtClean="0"/>
              <a:t>Verlander</a:t>
            </a:r>
            <a:r>
              <a:rPr lang="zh-TW" altLang="en-US" sz="1200" dirty="0" smtClean="0"/>
              <a:t>等等，他們對球隊的貢獻絕對不比</a:t>
            </a:r>
            <a:r>
              <a:rPr lang="en-US" altLang="zh-TW" sz="1200" dirty="0" smtClean="0"/>
              <a:t>Correa</a:t>
            </a:r>
            <a:r>
              <a:rPr lang="zh-TW" altLang="en-US" sz="1200" dirty="0" smtClean="0"/>
              <a:t>或是</a:t>
            </a:r>
            <a:r>
              <a:rPr lang="en-US" altLang="zh-TW" sz="1200" dirty="0" smtClean="0"/>
              <a:t>George Springer</a:t>
            </a:r>
            <a:r>
              <a:rPr lang="zh-TW" altLang="en-US" sz="1200" dirty="0" smtClean="0"/>
              <a:t>還要來的少，</a:t>
            </a:r>
            <a:r>
              <a:rPr lang="en-US" altLang="zh-TW" sz="1200" dirty="0" smtClean="0"/>
              <a:t>Morton</a:t>
            </a:r>
            <a:r>
              <a:rPr lang="zh-TW" altLang="en-US" sz="1200" dirty="0" smtClean="0"/>
              <a:t>在冠軍戰第七戰關門成功、</a:t>
            </a:r>
            <a:r>
              <a:rPr lang="en-US" altLang="zh-TW" sz="1200" dirty="0" err="1" smtClean="0"/>
              <a:t>Verlander</a:t>
            </a:r>
            <a:r>
              <a:rPr lang="zh-TW" altLang="en-US" sz="1200" dirty="0" smtClean="0"/>
              <a:t>威風八面的在九月繳出賽揚等級的投球實力，以及老將</a:t>
            </a:r>
            <a:r>
              <a:rPr lang="en-US" altLang="zh-TW" sz="1200" dirty="0" smtClean="0"/>
              <a:t>Carlos Beltran</a:t>
            </a:r>
            <a:r>
              <a:rPr lang="zh-TW" altLang="en-US" sz="1200" dirty="0" smtClean="0"/>
              <a:t>的精神喊話，就是讓太空人拿下冠軍的其中因素。</a:t>
            </a:r>
            <a:endParaRPr lang="en-US" altLang="zh-TW" sz="1200" b="1" dirty="0" smtClean="0">
              <a:latin typeface="+mj-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smtClean="0">
                <a:solidFill>
                  <a:schemeClr val="tx1"/>
                </a:solidFill>
                <a:effectLst/>
                <a:latin typeface="+mn-lt"/>
                <a:ea typeface="+mn-ea"/>
                <a:cs typeface="+mn-cs"/>
              </a:rPr>
              <a:t>重</a:t>
            </a:r>
            <a:r>
              <a:rPr lang="zh-TW" altLang="en-US" sz="1200" b="0" i="0" kern="1200" dirty="0">
                <a:solidFill>
                  <a:schemeClr val="tx1"/>
                </a:solidFill>
                <a:effectLst/>
                <a:latin typeface="+mn-lt"/>
                <a:ea typeface="+mn-ea"/>
                <a:cs typeface="+mn-cs"/>
              </a:rPr>
              <a:t>拾賽揚身手 </a:t>
            </a:r>
            <a:r>
              <a:rPr lang="en-US" altLang="zh-TW" sz="1200" b="0" i="0" kern="1200" dirty="0">
                <a:solidFill>
                  <a:schemeClr val="tx1"/>
                </a:solidFill>
                <a:effectLst/>
                <a:latin typeface="+mn-lt"/>
                <a:ea typeface="+mn-ea"/>
                <a:cs typeface="+mn-cs"/>
              </a:rPr>
              <a:t>Dallas Keuchel </a:t>
            </a:r>
            <a:r>
              <a:rPr lang="zh-TW" altLang="en-US" sz="1200" b="0" i="0" kern="1200" dirty="0">
                <a:solidFill>
                  <a:schemeClr val="tx1"/>
                </a:solidFill>
                <a:effectLst/>
                <a:latin typeface="+mn-lt"/>
                <a:ea typeface="+mn-ea"/>
                <a:cs typeface="+mn-cs"/>
              </a:rPr>
              <a:t>的絕地大反攻</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3"/>
              </a:rPr>
              <a:t>http://channel.pixnet.net/sport/carticle/baseball/kuaitai00/341764305</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i="0" kern="1200" dirty="0">
                <a:solidFill>
                  <a:schemeClr val="tx1"/>
                </a:solidFill>
                <a:effectLst/>
                <a:latin typeface="+mn-lt"/>
                <a:ea typeface="+mn-ea"/>
                <a:cs typeface="+mn-cs"/>
              </a:rPr>
              <a:t>連輸百場比賽、</a:t>
            </a:r>
            <a:r>
              <a:rPr lang="en-US" altLang="zh-TW" sz="1200" b="1" i="0" kern="1200" dirty="0">
                <a:solidFill>
                  <a:schemeClr val="tx1"/>
                </a:solidFill>
                <a:effectLst/>
                <a:latin typeface="+mn-lt"/>
                <a:ea typeface="+mn-ea"/>
                <a:cs typeface="+mn-cs"/>
              </a:rPr>
              <a:t>MLB 50</a:t>
            </a:r>
            <a:r>
              <a:rPr lang="zh-TW" altLang="en-US" sz="1200" b="1" i="0" kern="1200" dirty="0">
                <a:solidFill>
                  <a:schemeClr val="tx1"/>
                </a:solidFill>
                <a:effectLst/>
                <a:latin typeface="+mn-lt"/>
                <a:ea typeface="+mn-ea"/>
                <a:cs typeface="+mn-cs"/>
              </a:rPr>
              <a:t>年來最爛球隊如何打臉酸民，</a:t>
            </a:r>
            <a:r>
              <a:rPr lang="en-US" altLang="zh-TW" sz="1200" b="1" i="0" kern="1200" dirty="0">
                <a:solidFill>
                  <a:schemeClr val="tx1"/>
                </a:solidFill>
                <a:effectLst/>
                <a:latin typeface="+mn-lt"/>
                <a:ea typeface="+mn-ea"/>
                <a:cs typeface="+mn-cs"/>
              </a:rPr>
              <a:t>5</a:t>
            </a:r>
            <a:r>
              <a:rPr lang="zh-TW" altLang="en-US" sz="1200" b="1" i="0" kern="1200" dirty="0">
                <a:solidFill>
                  <a:schemeClr val="tx1"/>
                </a:solidFill>
                <a:effectLst/>
                <a:latin typeface="+mn-lt"/>
                <a:ea typeface="+mn-ea"/>
                <a:cs typeface="+mn-cs"/>
              </a:rPr>
              <a:t>年實現神預言逆轉封王？</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4"/>
              </a:rPr>
              <a:t>https://www.bnext.com.tw/article/52540/astroball-the-new-way-to-win-it-all</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i="0" kern="1200" dirty="0">
                <a:solidFill>
                  <a:schemeClr val="tx1"/>
                </a:solidFill>
                <a:effectLst/>
                <a:latin typeface="+mn-lt"/>
                <a:ea typeface="+mn-ea"/>
                <a:cs typeface="+mn-cs"/>
              </a:rPr>
              <a:t>從墊底變冠軍！太空人總管到底施了啥魔法？</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solidFill>
                <a:hlinkClick r:id="rId5">
                  <a:extLst>
                    <a:ext uri="{A12FA001-AC4F-418D-AE19-62706E023703}">
                      <ahyp:hlinkClr xmlns:ahyp="http://schemas.microsoft.com/office/drawing/2018/hyperlinkcolor" xmlns="" val="tx"/>
                    </a:ext>
                  </a:extLst>
                </a:hlinkClick>
              </a:rPr>
              <a:t>http://www.isay.tw/forums/topic/%E5%BE%9E%E5%A2%8A%E5%BA%95%E8%AE%8A%E5%86%A0%E8%BB%8D%EF%BC%81%E5%A4%AA%E7%A9%BA%E4%BA%BA%E7%B8%BD%E7%AE%A1%E5%88%B0%E5%BA%95%E6%96%BD%E4%BA%86%E5%95%A5%E9%AD%94%E6%B3%95%EF%BC%9F/</a:t>
            </a:r>
            <a:endParaRPr lang="en-US" altLang="zh-TW" sz="1200" b="0" i="0" kern="1200" dirty="0">
              <a:solidFill>
                <a:schemeClr val="bg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bg1"/>
                </a:solidFill>
                <a:effectLst/>
                <a:latin typeface="+mn-lt"/>
                <a:ea typeface="+mn-ea"/>
                <a:cs typeface="+mn-cs"/>
              </a:rPr>
              <a:t> </a:t>
            </a:r>
            <a:r>
              <a:rPr lang="zh-TW" altLang="en-US" sz="1200" b="0" i="0" u="none" strike="noStrike" kern="1200" dirty="0">
                <a:solidFill>
                  <a:schemeClr val="bg1"/>
                </a:solidFill>
                <a:effectLst/>
                <a:latin typeface="+mn-lt"/>
                <a:ea typeface="+mn-ea"/>
                <a:cs typeface="+mn-cs"/>
                <a:hlinkClick r:id="rId6" tooltip="帶領大爛隊成為冠軍隊，太空人總管Jeff Luhnow到底怎麼辦到的？">
                  <a:extLst>
                    <a:ext uri="{A12FA001-AC4F-418D-AE19-62706E023703}">
                      <ahyp:hlinkClr xmlns:ahyp="http://schemas.microsoft.com/office/drawing/2018/hyperlinkcolor" xmlns="" val="tx"/>
                    </a:ext>
                  </a:extLst>
                </a:hlinkClick>
              </a:rPr>
              <a:t>帶領大爛隊成為冠軍隊，太空人總管</a:t>
            </a:r>
            <a:r>
              <a:rPr lang="en-US" altLang="zh-TW" sz="1200" b="0" i="0" u="none" strike="noStrike" kern="1200" dirty="0">
                <a:solidFill>
                  <a:schemeClr val="bg1"/>
                </a:solidFill>
                <a:effectLst/>
                <a:latin typeface="+mn-lt"/>
                <a:ea typeface="+mn-ea"/>
                <a:cs typeface="+mn-cs"/>
                <a:hlinkClick r:id="rId6" tooltip="帶領大爛隊成為冠軍隊，太空人總管Jeff Luhnow到底怎麼辦到的？">
                  <a:extLst>
                    <a:ext uri="{A12FA001-AC4F-418D-AE19-62706E023703}">
                      <ahyp:hlinkClr xmlns:ahyp="http://schemas.microsoft.com/office/drawing/2018/hyperlinkcolor" xmlns="" val="tx"/>
                    </a:ext>
                  </a:extLst>
                </a:hlinkClick>
              </a:rPr>
              <a:t>Jeff Luhnow</a:t>
            </a:r>
            <a:r>
              <a:rPr lang="zh-TW" altLang="en-US" sz="1200" b="0" i="0" u="none" strike="noStrike" kern="1200" dirty="0">
                <a:solidFill>
                  <a:schemeClr val="bg1"/>
                </a:solidFill>
                <a:effectLst/>
                <a:latin typeface="+mn-lt"/>
                <a:ea typeface="+mn-ea"/>
                <a:cs typeface="+mn-cs"/>
                <a:hlinkClick r:id="rId6" tooltip="帶領大爛隊成為冠軍隊，太空人總管Jeff Luhnow到底怎麼辦到的？">
                  <a:extLst>
                    <a:ext uri="{A12FA001-AC4F-418D-AE19-62706E023703}">
                      <ahyp:hlinkClr xmlns:ahyp="http://schemas.microsoft.com/office/drawing/2018/hyperlinkcolor" xmlns="" val="tx"/>
                    </a:ext>
                  </a:extLst>
                </a:hlinkClick>
              </a:rPr>
              <a:t>到底怎麼辦到的？</a:t>
            </a:r>
            <a:endParaRPr lang="zh-TW" altLang="en-US" sz="1200" b="0" i="0" kern="1200" dirty="0">
              <a:solidFill>
                <a:schemeClr val="bg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hlinkClick r:id="rId7"/>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7"/>
              </a:rPr>
              <a:t>https://www.sportsv.net/articles/46267?page=6</a:t>
            </a:r>
            <a:endParaRPr lang="en-US" altLang="zh-TW" sz="1200" b="0"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太空人卻注意到</a:t>
            </a:r>
            <a:r>
              <a:rPr lang="en-US" altLang="zh-TW" sz="1200" b="0" i="0" kern="1200" dirty="0">
                <a:solidFill>
                  <a:schemeClr val="tx1"/>
                </a:solidFill>
                <a:effectLst/>
                <a:latin typeface="+mn-lt"/>
                <a:ea typeface="+mn-ea"/>
                <a:cs typeface="+mn-cs"/>
              </a:rPr>
              <a:t>McHugh</a:t>
            </a:r>
            <a:r>
              <a:rPr lang="zh-TW" altLang="en-US" sz="1200" b="0" i="0" kern="1200" dirty="0">
                <a:solidFill>
                  <a:schemeClr val="tx1"/>
                </a:solidFill>
                <a:effectLst/>
                <a:latin typeface="+mn-lt"/>
                <a:ea typeface="+mn-ea"/>
                <a:cs typeface="+mn-cs"/>
              </a:rPr>
              <a:t>擁有一顆</a:t>
            </a:r>
            <a:r>
              <a:rPr lang="en-US" altLang="zh-TW" sz="1200" b="0" i="0" kern="1200" dirty="0">
                <a:solidFill>
                  <a:schemeClr val="tx1"/>
                </a:solidFill>
                <a:effectLst/>
                <a:latin typeface="+mn-lt"/>
                <a:ea typeface="+mn-ea"/>
                <a:cs typeface="+mn-cs"/>
              </a:rPr>
              <a:t>2000</a:t>
            </a:r>
            <a:r>
              <a:rPr lang="zh-TW" altLang="en-US" sz="1200" b="0" i="0" kern="1200" dirty="0">
                <a:solidFill>
                  <a:schemeClr val="tx1"/>
                </a:solidFill>
                <a:effectLst/>
                <a:latin typeface="+mn-lt"/>
                <a:ea typeface="+mn-ea"/>
                <a:cs typeface="+mn-cs"/>
              </a:rPr>
              <a:t>轉的超高轉速曲球、遠高於一般投手的</a:t>
            </a:r>
            <a:r>
              <a:rPr lang="en-US" altLang="zh-TW" sz="1200" b="0" i="0" kern="1200" dirty="0">
                <a:solidFill>
                  <a:schemeClr val="tx1"/>
                </a:solidFill>
                <a:effectLst/>
                <a:latin typeface="+mn-lt"/>
                <a:ea typeface="+mn-ea"/>
                <a:cs typeface="+mn-cs"/>
              </a:rPr>
              <a:t>1500</a:t>
            </a:r>
            <a:r>
              <a:rPr lang="zh-TW" altLang="en-US" sz="1200" b="0" i="0" kern="1200" dirty="0">
                <a:solidFill>
                  <a:schemeClr val="tx1"/>
                </a:solidFill>
                <a:effectLst/>
                <a:latin typeface="+mn-lt"/>
                <a:ea typeface="+mn-ea"/>
                <a:cs typeface="+mn-cs"/>
              </a:rPr>
              <a:t>轉；一般而言曲球的轉速越多、就會導致位移越大、連帶使揮空率上升。於是太空人決定撿進他，「我認為他就是那種數據沒能反映出真實實力的投手」，當時年僅</a:t>
            </a:r>
            <a:r>
              <a:rPr lang="en-US" altLang="zh-TW" sz="1200" b="0" i="0" kern="1200" dirty="0">
                <a:solidFill>
                  <a:schemeClr val="tx1"/>
                </a:solidFill>
                <a:effectLst/>
                <a:latin typeface="+mn-lt"/>
                <a:ea typeface="+mn-ea"/>
                <a:cs typeface="+mn-cs"/>
              </a:rPr>
              <a:t>29</a:t>
            </a:r>
            <a:r>
              <a:rPr lang="zh-TW" altLang="en-US" sz="1200" b="0" i="0" kern="1200" dirty="0">
                <a:solidFill>
                  <a:schemeClr val="tx1"/>
                </a:solidFill>
                <a:effectLst/>
                <a:latin typeface="+mn-lt"/>
                <a:ea typeface="+mn-ea"/>
                <a:cs typeface="+mn-cs"/>
              </a:rPr>
              <a:t>歲的助理總管</a:t>
            </a:r>
            <a:r>
              <a:rPr lang="en-US" altLang="zh-TW" sz="1200" b="0" i="0" kern="1200" dirty="0">
                <a:solidFill>
                  <a:schemeClr val="tx1"/>
                </a:solidFill>
                <a:effectLst/>
                <a:latin typeface="+mn-lt"/>
                <a:ea typeface="+mn-ea"/>
                <a:cs typeface="+mn-cs"/>
              </a:rPr>
              <a:t>David Stearns</a:t>
            </a:r>
            <a:r>
              <a:rPr lang="zh-TW" altLang="en-US" sz="1200" b="0" i="0" kern="1200" dirty="0">
                <a:solidFill>
                  <a:schemeClr val="tx1"/>
                </a:solidFill>
                <a:effectLst/>
                <a:latin typeface="+mn-lt"/>
                <a:ea typeface="+mn-ea"/>
                <a:cs typeface="+mn-cs"/>
              </a:rPr>
              <a:t>表示。和數據分析部門討論過後，投手教練</a:t>
            </a:r>
            <a:r>
              <a:rPr lang="en-US" altLang="zh-TW" sz="1200" b="0" i="0" kern="1200" dirty="0">
                <a:solidFill>
                  <a:schemeClr val="tx1"/>
                </a:solidFill>
                <a:effectLst/>
                <a:latin typeface="+mn-lt"/>
                <a:ea typeface="+mn-ea"/>
                <a:cs typeface="+mn-cs"/>
              </a:rPr>
              <a:t>Brent Strom</a:t>
            </a:r>
            <a:r>
              <a:rPr lang="zh-TW" altLang="en-US" sz="1200" b="0" i="0" kern="1200" dirty="0">
                <a:solidFill>
                  <a:schemeClr val="tx1"/>
                </a:solidFill>
                <a:effectLst/>
                <a:latin typeface="+mn-lt"/>
                <a:ea typeface="+mn-ea"/>
                <a:cs typeface="+mn-cs"/>
              </a:rPr>
              <a:t>協助</a:t>
            </a:r>
            <a:r>
              <a:rPr lang="en-US" altLang="zh-TW" sz="1200" b="0" i="0" kern="1200" dirty="0">
                <a:solidFill>
                  <a:schemeClr val="tx1"/>
                </a:solidFill>
                <a:effectLst/>
                <a:latin typeface="+mn-lt"/>
                <a:ea typeface="+mn-ea"/>
                <a:cs typeface="+mn-cs"/>
              </a:rPr>
              <a:t>McHugh</a:t>
            </a:r>
            <a:r>
              <a:rPr lang="zh-TW" altLang="en-US" sz="1200" b="0" i="0" kern="1200" dirty="0">
                <a:solidFill>
                  <a:schemeClr val="tx1"/>
                </a:solidFill>
                <a:effectLst/>
                <a:latin typeface="+mn-lt"/>
                <a:ea typeface="+mn-ea"/>
                <a:cs typeface="+mn-cs"/>
              </a:rPr>
              <a:t>對配球策略大改造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後者在建議下捨棄效率不佳的沉球、改用四縫線速球做為主戰球種；並且在球團的要求下，</a:t>
            </a:r>
            <a:r>
              <a:rPr lang="en-US" altLang="zh-TW" sz="1200" b="0" i="0" kern="1200" dirty="0">
                <a:solidFill>
                  <a:schemeClr val="tx1"/>
                </a:solidFill>
                <a:effectLst/>
                <a:latin typeface="+mn-lt"/>
                <a:ea typeface="+mn-ea"/>
                <a:cs typeface="+mn-cs"/>
              </a:rPr>
              <a:t>McHugh</a:t>
            </a:r>
            <a:r>
              <a:rPr lang="zh-TW" altLang="en-US" sz="1200" b="0" i="0" kern="1200" dirty="0">
                <a:solidFill>
                  <a:schemeClr val="tx1"/>
                </a:solidFill>
                <a:effectLst/>
                <a:latin typeface="+mn-lt"/>
                <a:ea typeface="+mn-ea"/>
                <a:cs typeface="+mn-cs"/>
              </a:rPr>
              <a:t>將他大多數的快速球投到進壘點偏高的位置。除了偏高速球較容易製造揮空，也能和曲球形成較大的進壘點落差。</a:t>
            </a:r>
            <a:endParaRPr lang="en-US" altLang="zh-TW" sz="1200" b="0"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自</a:t>
            </a:r>
            <a:r>
              <a:rPr lang="en-US" altLang="zh-TW" sz="1200" b="0" i="0" kern="1200" dirty="0">
                <a:solidFill>
                  <a:schemeClr val="tx1"/>
                </a:solidFill>
                <a:effectLst/>
                <a:latin typeface="+mn-lt"/>
                <a:ea typeface="+mn-ea"/>
                <a:cs typeface="+mn-cs"/>
              </a:rPr>
              <a:t>2014</a:t>
            </a:r>
            <a:r>
              <a:rPr lang="zh-TW" altLang="en-US" sz="1200" b="0" i="0" kern="1200" dirty="0">
                <a:solidFill>
                  <a:schemeClr val="tx1"/>
                </a:solidFill>
                <a:effectLst/>
                <a:latin typeface="+mn-lt"/>
                <a:ea typeface="+mn-ea"/>
                <a:cs typeface="+mn-cs"/>
              </a:rPr>
              <a:t>年披上太空人戰袍後，連三季繳出</a:t>
            </a:r>
            <a:r>
              <a:rPr lang="en-US" altLang="zh-TW" sz="1200" b="0" i="0" kern="1200" dirty="0">
                <a:solidFill>
                  <a:schemeClr val="tx1"/>
                </a:solidFill>
                <a:effectLst/>
                <a:latin typeface="+mn-lt"/>
                <a:ea typeface="+mn-ea"/>
                <a:cs typeface="+mn-cs"/>
              </a:rPr>
              <a:t>WAR</a:t>
            </a:r>
            <a:r>
              <a:rPr lang="zh-TW" altLang="en-US" sz="1200" b="0" i="0" kern="1200" dirty="0">
                <a:solidFill>
                  <a:schemeClr val="tx1"/>
                </a:solidFill>
                <a:effectLst/>
                <a:latin typeface="+mn-lt"/>
                <a:ea typeface="+mn-ea"/>
                <a:cs typeface="+mn-cs"/>
              </a:rPr>
              <a:t>值破</a:t>
            </a:r>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的賽季</a:t>
            </a:r>
            <a:endParaRPr lang="en-US" altLang="zh-CN"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chemeClr val="bg1">
                    <a:lumMod val="95000"/>
                  </a:schemeClr>
                </a:solidFill>
              </a:rPr>
              <a:t>二代魔球的成功之下</a:t>
            </a:r>
            <a:r>
              <a:rPr lang="zh-TW" altLang="en-US" dirty="0">
                <a:solidFill>
                  <a:schemeClr val="bg1">
                    <a:lumMod val="95000"/>
                  </a:schemeClr>
                </a:solidFill>
              </a:rPr>
              <a:t> 第三波魔球不在只是空想？</a:t>
            </a: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8"/>
              </a:rPr>
              <a:t>https://www.sportsv.net/articles/63344?utm_source=www.sportsv.net&amp;utm_medium=related_article&amp;utm_campaign=related_article</a:t>
            </a:r>
            <a:endParaRPr lang="en-US" altLang="zh-TW" dirty="0"/>
          </a:p>
          <a:p>
            <a:r>
              <a:rPr lang="zh-TW" altLang="en-US" sz="1200" b="0" i="0" kern="1200" dirty="0">
                <a:solidFill>
                  <a:schemeClr val="tx1"/>
                </a:solidFill>
                <a:effectLst/>
                <a:latin typeface="+mn-lt"/>
                <a:ea typeface="+mn-ea"/>
                <a:cs typeface="+mn-cs"/>
              </a:rPr>
              <a:t>太空人在</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的操盤下總感覺怎麼補怎麼對，包含在</a:t>
            </a:r>
            <a:r>
              <a:rPr lang="en-US" altLang="zh-TW" sz="1200" b="0" i="0" kern="1200" dirty="0">
                <a:solidFill>
                  <a:schemeClr val="tx1"/>
                </a:solidFill>
                <a:effectLst/>
                <a:latin typeface="+mn-lt"/>
                <a:ea typeface="+mn-ea"/>
                <a:cs typeface="+mn-cs"/>
              </a:rPr>
              <a:t>2013</a:t>
            </a:r>
            <a:r>
              <a:rPr lang="zh-TW" altLang="en-US" sz="1200" b="0" i="0" kern="1200" dirty="0">
                <a:solidFill>
                  <a:schemeClr val="tx1"/>
                </a:solidFill>
                <a:effectLst/>
                <a:latin typeface="+mn-lt"/>
                <a:ea typeface="+mn-ea"/>
                <a:cs typeface="+mn-cs"/>
              </a:rPr>
              <a:t>年發現</a:t>
            </a:r>
            <a:r>
              <a:rPr lang="en-US" altLang="zh-TW" sz="1200" b="0" i="0" kern="1200" dirty="0">
                <a:solidFill>
                  <a:schemeClr val="tx1"/>
                </a:solidFill>
                <a:effectLst/>
                <a:latin typeface="+mn-lt"/>
                <a:ea typeface="+mn-ea"/>
                <a:cs typeface="+mn-cs"/>
              </a:rPr>
              <a:t>Dallas Keuchel</a:t>
            </a:r>
            <a:r>
              <a:rPr lang="zh-TW" altLang="en-US" sz="1200" b="0" i="0" kern="1200" dirty="0">
                <a:solidFill>
                  <a:schemeClr val="tx1"/>
                </a:solidFill>
                <a:effectLst/>
                <a:latin typeface="+mn-lt"/>
                <a:ea typeface="+mn-ea"/>
                <a:cs typeface="+mn-cs"/>
              </a:rPr>
              <a:t>的投球問題，以及修正好</a:t>
            </a:r>
            <a:r>
              <a:rPr lang="en-US" altLang="zh-TW" sz="1200" b="0" i="0" kern="1200" dirty="0">
                <a:solidFill>
                  <a:schemeClr val="tx1"/>
                </a:solidFill>
                <a:effectLst/>
                <a:latin typeface="+mn-lt"/>
                <a:ea typeface="+mn-ea"/>
                <a:cs typeface="+mn-cs"/>
              </a:rPr>
              <a:t>Collin McHugh</a:t>
            </a:r>
            <a:r>
              <a:rPr lang="zh-TW" altLang="en-US" sz="1200" b="0" i="0" kern="1200" dirty="0">
                <a:solidFill>
                  <a:schemeClr val="tx1"/>
                </a:solidFill>
                <a:effectLst/>
                <a:latin typeface="+mn-lt"/>
                <a:ea typeface="+mn-ea"/>
                <a:cs typeface="+mn-cs"/>
              </a:rPr>
              <a:t>成為隊上主力等，都是透過</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的幫忙，才會有今天的賽揚投手和穩定的輪值要角，除了幫助隊上原有的球員外，在近年的補強中，簽下原本是棒球浪人的</a:t>
            </a:r>
            <a:r>
              <a:rPr lang="en-US" altLang="zh-TW" sz="1200" b="0" i="0" kern="1200" dirty="0">
                <a:solidFill>
                  <a:schemeClr val="tx1"/>
                </a:solidFill>
                <a:effectLst/>
                <a:latin typeface="+mn-lt"/>
                <a:ea typeface="+mn-ea"/>
                <a:cs typeface="+mn-cs"/>
              </a:rPr>
              <a:t>Charlie Morton</a:t>
            </a:r>
            <a:r>
              <a:rPr lang="zh-TW" altLang="en-US" sz="1200" b="0" i="0" kern="1200" dirty="0">
                <a:solidFill>
                  <a:schemeClr val="tx1"/>
                </a:solidFill>
                <a:effectLst/>
                <a:latin typeface="+mn-lt"/>
                <a:ea typeface="+mn-ea"/>
                <a:cs typeface="+mn-cs"/>
              </a:rPr>
              <a:t>，交易來年紀不小的</a:t>
            </a:r>
            <a:r>
              <a:rPr lang="en-US" altLang="zh-TW" sz="1200" b="0" i="0" kern="1200" dirty="0">
                <a:solidFill>
                  <a:schemeClr val="tx1"/>
                </a:solidFill>
                <a:effectLst/>
                <a:latin typeface="+mn-lt"/>
                <a:ea typeface="+mn-ea"/>
                <a:cs typeface="+mn-cs"/>
              </a:rPr>
              <a:t>Justin Verlander</a:t>
            </a:r>
            <a:r>
              <a:rPr lang="zh-TW" altLang="en-US" sz="1200" b="0" i="0" kern="1200" dirty="0">
                <a:solidFill>
                  <a:schemeClr val="tx1"/>
                </a:solidFill>
                <a:effectLst/>
                <a:latin typeface="+mn-lt"/>
                <a:ea typeface="+mn-ea"/>
                <a:cs typeface="+mn-cs"/>
              </a:rPr>
              <a:t>等等，他們對球隊的貢獻絕對不比</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或是</a:t>
            </a:r>
            <a:r>
              <a:rPr lang="en-US" altLang="zh-TW" sz="1200" b="0" i="0" kern="1200" dirty="0">
                <a:solidFill>
                  <a:schemeClr val="tx1"/>
                </a:solidFill>
                <a:effectLst/>
                <a:latin typeface="+mn-lt"/>
                <a:ea typeface="+mn-ea"/>
                <a:cs typeface="+mn-cs"/>
              </a:rPr>
              <a:t>George Springer</a:t>
            </a:r>
            <a:r>
              <a:rPr lang="zh-TW" altLang="en-US" sz="1200" b="0" i="0" kern="1200" dirty="0">
                <a:solidFill>
                  <a:schemeClr val="tx1"/>
                </a:solidFill>
                <a:effectLst/>
                <a:latin typeface="+mn-lt"/>
                <a:ea typeface="+mn-ea"/>
                <a:cs typeface="+mn-cs"/>
              </a:rPr>
              <a:t>還要來的少，</a:t>
            </a:r>
            <a:r>
              <a:rPr lang="en-US" altLang="zh-TW" sz="1200" b="0" i="0" kern="1200" dirty="0">
                <a:solidFill>
                  <a:schemeClr val="tx1"/>
                </a:solidFill>
                <a:effectLst/>
                <a:latin typeface="+mn-lt"/>
                <a:ea typeface="+mn-ea"/>
                <a:cs typeface="+mn-cs"/>
              </a:rPr>
              <a:t>Morton</a:t>
            </a:r>
            <a:r>
              <a:rPr lang="zh-TW" altLang="en-US" sz="1200" b="0" i="0" kern="1200" dirty="0">
                <a:solidFill>
                  <a:schemeClr val="tx1"/>
                </a:solidFill>
                <a:effectLst/>
                <a:latin typeface="+mn-lt"/>
                <a:ea typeface="+mn-ea"/>
                <a:cs typeface="+mn-cs"/>
              </a:rPr>
              <a:t>在冠軍戰第七戰關門成功、</a:t>
            </a:r>
            <a:r>
              <a:rPr lang="en-US" altLang="zh-TW" sz="1200" b="0" i="0" kern="1200" dirty="0">
                <a:solidFill>
                  <a:schemeClr val="tx1"/>
                </a:solidFill>
                <a:effectLst/>
                <a:latin typeface="+mn-lt"/>
                <a:ea typeface="+mn-ea"/>
                <a:cs typeface="+mn-cs"/>
              </a:rPr>
              <a:t>Verlander</a:t>
            </a:r>
            <a:r>
              <a:rPr lang="zh-TW" altLang="en-US" sz="1200" b="0" i="0" kern="1200" dirty="0">
                <a:solidFill>
                  <a:schemeClr val="tx1"/>
                </a:solidFill>
                <a:effectLst/>
                <a:latin typeface="+mn-lt"/>
                <a:ea typeface="+mn-ea"/>
                <a:cs typeface="+mn-cs"/>
              </a:rPr>
              <a:t>威風八面的在九月繳出賽揚等級的投球實力，以及老將</a:t>
            </a:r>
            <a:r>
              <a:rPr lang="en-US" altLang="zh-TW" sz="1200" b="0" i="0" kern="1200" dirty="0">
                <a:solidFill>
                  <a:schemeClr val="tx1"/>
                </a:solidFill>
                <a:effectLst/>
                <a:latin typeface="+mn-lt"/>
                <a:ea typeface="+mn-ea"/>
                <a:cs typeface="+mn-cs"/>
              </a:rPr>
              <a:t>Carlos Beltran</a:t>
            </a:r>
            <a:r>
              <a:rPr lang="zh-TW" altLang="en-US" sz="1200" b="0" i="0" kern="1200" dirty="0">
                <a:solidFill>
                  <a:schemeClr val="tx1"/>
                </a:solidFill>
                <a:effectLst/>
                <a:latin typeface="+mn-lt"/>
                <a:ea typeface="+mn-ea"/>
                <a:cs typeface="+mn-cs"/>
              </a:rPr>
              <a:t>的精神喊話，就是讓太空人拿下冠軍的其中因素。</a:t>
            </a:r>
          </a:p>
          <a:p>
            <a:r>
              <a:rPr lang="zh-TW" altLang="en-US" sz="1200" b="0" i="0" kern="1200" dirty="0">
                <a:solidFill>
                  <a:schemeClr val="tx1"/>
                </a:solidFill>
                <a:effectLst/>
                <a:latin typeface="+mn-lt"/>
                <a:ea typeface="+mn-ea"/>
                <a:cs typeface="+mn-cs"/>
              </a:rPr>
              <a:t>他們也將原本棒球看重的身材體重等刻板印象給打破，在當時會有誰願意給</a:t>
            </a:r>
            <a:r>
              <a:rPr lang="en-US" altLang="zh-TW" sz="1200" b="0" i="0" kern="1200" dirty="0">
                <a:solidFill>
                  <a:schemeClr val="tx1"/>
                </a:solidFill>
                <a:effectLst/>
                <a:latin typeface="+mn-lt"/>
                <a:ea typeface="+mn-ea"/>
                <a:cs typeface="+mn-cs"/>
              </a:rPr>
              <a:t>Jose Altuve</a:t>
            </a:r>
            <a:r>
              <a:rPr lang="zh-TW" altLang="en-US" sz="1200" b="0" i="0" kern="1200" dirty="0">
                <a:solidFill>
                  <a:schemeClr val="tx1"/>
                </a:solidFill>
                <a:effectLst/>
                <a:latin typeface="+mn-lt"/>
                <a:ea typeface="+mn-ea"/>
                <a:cs typeface="+mn-cs"/>
              </a:rPr>
              <a:t>機會呢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太空人就是發現了他，簽下他，現在的</a:t>
            </a:r>
            <a:r>
              <a:rPr lang="en-US" altLang="zh-TW" sz="1200" b="0" i="0" kern="1200" dirty="0">
                <a:solidFill>
                  <a:schemeClr val="tx1"/>
                </a:solidFill>
                <a:effectLst/>
                <a:latin typeface="+mn-lt"/>
                <a:ea typeface="+mn-ea"/>
                <a:cs typeface="+mn-cs"/>
              </a:rPr>
              <a:t>Altuve</a:t>
            </a:r>
            <a:r>
              <a:rPr lang="zh-TW" altLang="en-US" sz="1200" b="0" i="0" kern="1200" dirty="0">
                <a:solidFill>
                  <a:schemeClr val="tx1"/>
                </a:solidFill>
                <a:effectLst/>
                <a:latin typeface="+mn-lt"/>
                <a:ea typeface="+mn-ea"/>
                <a:cs typeface="+mn-cs"/>
              </a:rPr>
              <a:t>已經是在大聯盟具有宰制力的重砲手之一了；雖然他們最大的失誤就是在</a:t>
            </a:r>
            <a:r>
              <a:rPr lang="en-US" altLang="zh-TW" sz="1200" b="0" i="0" kern="1200" dirty="0">
                <a:solidFill>
                  <a:schemeClr val="tx1"/>
                </a:solidFill>
                <a:effectLst/>
                <a:latin typeface="+mn-lt"/>
                <a:ea typeface="+mn-ea"/>
                <a:cs typeface="+mn-cs"/>
              </a:rPr>
              <a:t>2013</a:t>
            </a:r>
            <a:r>
              <a:rPr lang="zh-TW" altLang="en-US" sz="1200" b="0" i="0" kern="1200" dirty="0">
                <a:solidFill>
                  <a:schemeClr val="tx1"/>
                </a:solidFill>
                <a:effectLst/>
                <a:latin typeface="+mn-lt"/>
                <a:ea typeface="+mn-ea"/>
                <a:cs typeface="+mn-cs"/>
              </a:rPr>
              <a:t>年釋出了</a:t>
            </a:r>
            <a:r>
              <a:rPr lang="en-US" altLang="zh-TW" sz="1200" b="0" i="0" kern="1200" dirty="0" err="1">
                <a:solidFill>
                  <a:schemeClr val="tx1"/>
                </a:solidFill>
                <a:effectLst/>
                <a:latin typeface="+mn-lt"/>
                <a:ea typeface="+mn-ea"/>
                <a:cs typeface="+mn-cs"/>
              </a:rPr>
              <a:t>J.D.Martinez</a:t>
            </a:r>
            <a:r>
              <a:rPr lang="zh-TW" altLang="en-US" sz="1200" b="0" i="0" kern="1200" dirty="0">
                <a:solidFill>
                  <a:schemeClr val="tx1"/>
                </a:solidFill>
                <a:effectLst/>
                <a:latin typeface="+mn-lt"/>
                <a:ea typeface="+mn-ea"/>
                <a:cs typeface="+mn-cs"/>
              </a:rPr>
              <a:t>，不過就整體上來看，太空人的變化是大家都看得見的。</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u="sng" kern="1200" dirty="0">
                <a:solidFill>
                  <a:schemeClr val="bg1"/>
                </a:solidFill>
                <a:effectLst/>
                <a:latin typeface="+mn-lt"/>
                <a:ea typeface="+mn-ea"/>
                <a:cs typeface="+mn-cs"/>
                <a:hlinkClick r:id="rId9" tooltip="2018年MLB十大球星 — No.6 Jose Altuve">
                  <a:extLst>
                    <a:ext uri="{A12FA001-AC4F-418D-AE19-62706E023703}">
                      <ahyp:hlinkClr xmlns:ahyp="http://schemas.microsoft.com/office/drawing/2018/hyperlinkcolor" xmlns="" val="tx"/>
                    </a:ext>
                  </a:extLst>
                </a:hlinkClick>
              </a:rPr>
              <a:t>2018</a:t>
            </a:r>
            <a:r>
              <a:rPr lang="zh-TW" altLang="en-US" sz="1200" b="0" i="0" u="sng" kern="1200" dirty="0">
                <a:solidFill>
                  <a:schemeClr val="bg1"/>
                </a:solidFill>
                <a:effectLst/>
                <a:latin typeface="+mn-lt"/>
                <a:ea typeface="+mn-ea"/>
                <a:cs typeface="+mn-cs"/>
                <a:hlinkClick r:id="rId9" tooltip="2018年MLB十大球星 — No.6 Jose Altuve">
                  <a:extLst>
                    <a:ext uri="{A12FA001-AC4F-418D-AE19-62706E023703}">
                      <ahyp:hlinkClr xmlns:ahyp="http://schemas.microsoft.com/office/drawing/2018/hyperlinkcolor" xmlns="" val="tx"/>
                    </a:ext>
                  </a:extLst>
                </a:hlinkClick>
              </a:rPr>
              <a:t>年</a:t>
            </a:r>
            <a:r>
              <a:rPr lang="en-US" altLang="zh-TW" sz="1200" b="0" i="0" u="sng" kern="1200" dirty="0">
                <a:solidFill>
                  <a:schemeClr val="bg1"/>
                </a:solidFill>
                <a:effectLst/>
                <a:latin typeface="+mn-lt"/>
                <a:ea typeface="+mn-ea"/>
                <a:cs typeface="+mn-cs"/>
                <a:hlinkClick r:id="rId9" tooltip="2018年MLB十大球星 — No.6 Jose Altuve">
                  <a:extLst>
                    <a:ext uri="{A12FA001-AC4F-418D-AE19-62706E023703}">
                      <ahyp:hlinkClr xmlns:ahyp="http://schemas.microsoft.com/office/drawing/2018/hyperlinkcolor" xmlns="" val="tx"/>
                    </a:ext>
                  </a:extLst>
                </a:hlinkClick>
              </a:rPr>
              <a:t>MLB</a:t>
            </a:r>
            <a:r>
              <a:rPr lang="zh-TW" altLang="en-US" sz="1200" b="0" i="0" u="sng" kern="1200" dirty="0">
                <a:solidFill>
                  <a:schemeClr val="bg1"/>
                </a:solidFill>
                <a:effectLst/>
                <a:latin typeface="+mn-lt"/>
                <a:ea typeface="+mn-ea"/>
                <a:cs typeface="+mn-cs"/>
                <a:hlinkClick r:id="rId9" tooltip="2018年MLB十大球星 — No.6 Jose Altuve">
                  <a:extLst>
                    <a:ext uri="{A12FA001-AC4F-418D-AE19-62706E023703}">
                      <ahyp:hlinkClr xmlns:ahyp="http://schemas.microsoft.com/office/drawing/2018/hyperlinkcolor" xmlns="" val="tx"/>
                    </a:ext>
                  </a:extLst>
                </a:hlinkClick>
              </a:rPr>
              <a:t>十大球星 </a:t>
            </a:r>
            <a:r>
              <a:rPr lang="en-US" altLang="zh-TW" sz="1200" b="0" i="0" u="sng" kern="1200" dirty="0">
                <a:solidFill>
                  <a:schemeClr val="bg1"/>
                </a:solidFill>
                <a:effectLst/>
                <a:latin typeface="+mn-lt"/>
                <a:ea typeface="+mn-ea"/>
                <a:cs typeface="+mn-cs"/>
                <a:hlinkClick r:id="rId9" tooltip="2018年MLB十大球星 — No.6 Jose Altuve">
                  <a:extLst>
                    <a:ext uri="{A12FA001-AC4F-418D-AE19-62706E023703}">
                      <ahyp:hlinkClr xmlns:ahyp="http://schemas.microsoft.com/office/drawing/2018/hyperlinkcolor" xmlns="" val="tx"/>
                    </a:ext>
                  </a:extLst>
                </a:hlinkClick>
              </a:rPr>
              <a:t>— No.6 Jose Altuve</a:t>
            </a:r>
            <a:endParaRPr lang="en-US" altLang="zh-TW" sz="1200" b="0" i="0" kern="1200" dirty="0">
              <a:solidFill>
                <a:schemeClr val="bg1"/>
              </a:solidFill>
              <a:effectLst/>
              <a:latin typeface="+mn-lt"/>
              <a:ea typeface="+mn-ea"/>
              <a:cs typeface="+mn-cs"/>
            </a:endParaRPr>
          </a:p>
          <a:p>
            <a:r>
              <a:rPr lang="en-US" altLang="zh-TW" dirty="0">
                <a:solidFill>
                  <a:schemeClr val="bg1"/>
                </a:solidFill>
                <a:hlinkClick r:id="rId9">
                  <a:extLst>
                    <a:ext uri="{A12FA001-AC4F-418D-AE19-62706E023703}">
                      <ahyp:hlinkClr xmlns:ahyp="http://schemas.microsoft.com/office/drawing/2018/hyperlinkcolor" xmlns="" val="tx"/>
                    </a:ext>
                  </a:extLst>
                </a:hlinkClick>
              </a:rPr>
              <a:t>https://www.sportsv.net/articles/48370</a:t>
            </a:r>
            <a:endParaRPr lang="en-US" altLang="zh-TW" dirty="0">
              <a:solidFill>
                <a:schemeClr val="bg1"/>
              </a:solidFill>
            </a:endParaRPr>
          </a:p>
          <a:p>
            <a:r>
              <a:rPr lang="en-US" altLang="zh-TW" sz="1200" b="0" i="0" kern="1200" dirty="0">
                <a:solidFill>
                  <a:schemeClr val="tx1"/>
                </a:solidFill>
                <a:effectLst/>
                <a:latin typeface="+mn-lt"/>
                <a:ea typeface="+mn-ea"/>
                <a:cs typeface="+mn-cs"/>
              </a:rPr>
              <a:t>2014</a:t>
            </a:r>
            <a:r>
              <a:rPr lang="zh-TW" altLang="en-US" sz="1200" b="0" i="0" kern="1200" dirty="0">
                <a:solidFill>
                  <a:schemeClr val="tx1"/>
                </a:solidFill>
                <a:effectLst/>
                <a:latin typeface="+mn-lt"/>
                <a:ea typeface="+mn-ea"/>
                <a:cs typeface="+mn-cs"/>
              </a:rPr>
              <a:t>年是</a:t>
            </a:r>
            <a:r>
              <a:rPr lang="en-US" altLang="zh-TW" sz="1200" b="0" i="0" kern="1200" dirty="0">
                <a:solidFill>
                  <a:schemeClr val="tx1"/>
                </a:solidFill>
                <a:effectLst/>
                <a:latin typeface="+mn-lt"/>
                <a:ea typeface="+mn-ea"/>
                <a:cs typeface="+mn-cs"/>
              </a:rPr>
              <a:t>Altuve</a:t>
            </a:r>
            <a:r>
              <a:rPr lang="zh-TW" altLang="en-US" sz="1200" b="0" i="0" kern="1200" dirty="0">
                <a:solidFill>
                  <a:schemeClr val="tx1"/>
                </a:solidFill>
                <a:effectLst/>
                <a:latin typeface="+mn-lt"/>
                <a:ea typeface="+mn-ea"/>
                <a:cs typeface="+mn-cs"/>
              </a:rPr>
              <a:t>破繭而出的一年，不僅生涯第二度入選明星賽</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接下來的幾年全部入選明星賽</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，這一年他打出了</a:t>
            </a:r>
            <a:r>
              <a:rPr lang="en-US" altLang="zh-TW" sz="1200" b="0" i="0" kern="1200" dirty="0">
                <a:solidFill>
                  <a:schemeClr val="tx1"/>
                </a:solidFill>
                <a:effectLst/>
                <a:latin typeface="+mn-lt"/>
                <a:ea typeface="+mn-ea"/>
                <a:cs typeface="+mn-cs"/>
              </a:rPr>
              <a:t>5.1WAR</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137</a:t>
            </a:r>
            <a:r>
              <a:rPr lang="zh-TW" altLang="en-US" sz="1200" b="0" i="0" kern="1200" dirty="0">
                <a:solidFill>
                  <a:schemeClr val="tx1"/>
                </a:solidFill>
                <a:effectLst/>
                <a:latin typeface="+mn-lt"/>
                <a:ea typeface="+mn-ea"/>
                <a:cs typeface="+mn-cs"/>
              </a:rPr>
              <a:t>的</a:t>
            </a:r>
            <a:r>
              <a:rPr lang="en-US" altLang="zh-TW" sz="1200" b="0" i="0" kern="1200" dirty="0" err="1">
                <a:solidFill>
                  <a:schemeClr val="tx1"/>
                </a:solidFill>
                <a:effectLst/>
                <a:latin typeface="+mn-lt"/>
                <a:ea typeface="+mn-ea"/>
                <a:cs typeface="+mn-cs"/>
              </a:rPr>
              <a:t>wRC</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，也囊括了多項獎項：安打王、盜壘王、打擊王以及生涯第一座銀棒獎。這一年的他也破了多項紀錄，</a:t>
            </a:r>
            <a:r>
              <a:rPr lang="en-US" altLang="zh-TW" sz="1200" b="0" i="0" kern="1200" dirty="0">
                <a:solidFill>
                  <a:schemeClr val="tx1"/>
                </a:solidFill>
                <a:effectLst/>
                <a:latin typeface="+mn-lt"/>
                <a:ea typeface="+mn-ea"/>
                <a:cs typeface="+mn-cs"/>
              </a:rPr>
              <a:t>225</a:t>
            </a:r>
            <a:r>
              <a:rPr lang="zh-TW" altLang="en-US" sz="1200" b="0" i="0" kern="1200" dirty="0">
                <a:solidFill>
                  <a:schemeClr val="tx1"/>
                </a:solidFill>
                <a:effectLst/>
                <a:latin typeface="+mn-lt"/>
                <a:ea typeface="+mn-ea"/>
                <a:cs typeface="+mn-cs"/>
              </a:rPr>
              <a:t>支安打是太空人隊史上單季最多的紀錄，超越</a:t>
            </a:r>
            <a:r>
              <a:rPr lang="en-US" altLang="zh-TW" sz="1200" b="0" i="0" kern="1200" dirty="0">
                <a:solidFill>
                  <a:schemeClr val="tx1"/>
                </a:solidFill>
                <a:effectLst/>
                <a:latin typeface="+mn-lt"/>
                <a:ea typeface="+mn-ea"/>
                <a:cs typeface="+mn-cs"/>
              </a:rPr>
              <a:t>1998</a:t>
            </a:r>
            <a:r>
              <a:rPr lang="zh-TW" altLang="en-US" sz="1200" b="0" i="0" kern="1200" dirty="0">
                <a:solidFill>
                  <a:schemeClr val="tx1"/>
                </a:solidFill>
                <a:effectLst/>
                <a:latin typeface="+mn-lt"/>
                <a:ea typeface="+mn-ea"/>
                <a:cs typeface="+mn-cs"/>
              </a:rPr>
              <a:t>年</a:t>
            </a:r>
            <a:r>
              <a:rPr lang="en-US" altLang="zh-TW" sz="1200" b="0" i="0" kern="1200" dirty="0">
                <a:solidFill>
                  <a:schemeClr val="tx1"/>
                </a:solidFill>
                <a:effectLst/>
                <a:latin typeface="+mn-lt"/>
                <a:ea typeface="+mn-ea"/>
                <a:cs typeface="+mn-cs"/>
              </a:rPr>
              <a:t>Craig </a:t>
            </a:r>
            <a:r>
              <a:rPr lang="en-US" altLang="zh-TW" sz="1200" b="0" i="0" kern="1200" dirty="0" err="1">
                <a:solidFill>
                  <a:schemeClr val="tx1"/>
                </a:solidFill>
                <a:effectLst/>
                <a:latin typeface="+mn-lt"/>
                <a:ea typeface="+mn-ea"/>
                <a:cs typeface="+mn-cs"/>
              </a:rPr>
              <a:t>Biggio</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210</a:t>
            </a:r>
            <a:r>
              <a:rPr lang="zh-TW" altLang="en-US" sz="1200" b="0" i="0" kern="1200" dirty="0">
                <a:solidFill>
                  <a:schemeClr val="tx1"/>
                </a:solidFill>
                <a:effectLst/>
                <a:latin typeface="+mn-lt"/>
                <a:ea typeface="+mn-ea"/>
                <a:cs typeface="+mn-cs"/>
              </a:rPr>
              <a:t>支，也是自</a:t>
            </a:r>
            <a:r>
              <a:rPr lang="en-US" altLang="zh-TW" sz="1200" b="0" i="0" kern="1200" dirty="0">
                <a:solidFill>
                  <a:schemeClr val="tx1"/>
                </a:solidFill>
                <a:effectLst/>
                <a:latin typeface="+mn-lt"/>
                <a:ea typeface="+mn-ea"/>
                <a:cs typeface="+mn-cs"/>
              </a:rPr>
              <a:t>1936</a:t>
            </a:r>
            <a:r>
              <a:rPr lang="zh-TW" altLang="en-US" sz="1200" b="0" i="0" kern="1200" dirty="0">
                <a:solidFill>
                  <a:schemeClr val="tx1"/>
                </a:solidFill>
                <a:effectLst/>
                <a:latin typeface="+mn-lt"/>
                <a:ea typeface="+mn-ea"/>
                <a:cs typeface="+mn-cs"/>
              </a:rPr>
              <a:t>年</a:t>
            </a:r>
            <a:r>
              <a:rPr lang="en-US" altLang="zh-TW" sz="1200" b="0" i="0" kern="1200" dirty="0">
                <a:solidFill>
                  <a:schemeClr val="tx1"/>
                </a:solidFill>
                <a:effectLst/>
                <a:latin typeface="+mn-lt"/>
                <a:ea typeface="+mn-ea"/>
                <a:cs typeface="+mn-cs"/>
              </a:rPr>
              <a:t>Charlie </a:t>
            </a:r>
            <a:r>
              <a:rPr lang="en-US" altLang="zh-TW" sz="1200" b="0" i="0" kern="1200" dirty="0" err="1">
                <a:solidFill>
                  <a:schemeClr val="tx1"/>
                </a:solidFill>
                <a:effectLst/>
                <a:latin typeface="+mn-lt"/>
                <a:ea typeface="+mn-ea"/>
                <a:cs typeface="+mn-cs"/>
              </a:rPr>
              <a:t>Gehringer</a:t>
            </a:r>
            <a:r>
              <a:rPr lang="zh-TW" altLang="en-US" sz="1200" b="0" i="0" kern="1200" dirty="0">
                <a:solidFill>
                  <a:schemeClr val="tx1"/>
                </a:solidFill>
                <a:effectLst/>
                <a:latin typeface="+mn-lt"/>
                <a:ea typeface="+mn-ea"/>
                <a:cs typeface="+mn-cs"/>
              </a:rPr>
              <a:t>之後二壘手單季最多安打的紀錄，開啟了連續四年</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安驚奇紀錄的第一年。</a:t>
            </a:r>
            <a:r>
              <a:rPr lang="en-US" altLang="zh-TW" sz="1200" b="0" i="0" kern="1200" dirty="0">
                <a:solidFill>
                  <a:schemeClr val="tx1"/>
                </a:solidFill>
                <a:effectLst/>
                <a:latin typeface="+mn-lt"/>
                <a:ea typeface="+mn-ea"/>
                <a:cs typeface="+mn-cs"/>
              </a:rPr>
              <a:t>2015</a:t>
            </a:r>
            <a:r>
              <a:rPr lang="zh-TW" altLang="en-US" sz="1200" b="0" i="0" kern="1200" dirty="0">
                <a:solidFill>
                  <a:schemeClr val="tx1"/>
                </a:solidFill>
                <a:effectLst/>
                <a:latin typeface="+mn-lt"/>
                <a:ea typeface="+mn-ea"/>
                <a:cs typeface="+mn-cs"/>
              </a:rPr>
              <a:t>年剛好打出</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安，</a:t>
            </a:r>
            <a:r>
              <a:rPr lang="en-US" altLang="zh-TW" sz="1200" b="0" i="0" kern="1200" dirty="0">
                <a:solidFill>
                  <a:schemeClr val="tx1"/>
                </a:solidFill>
                <a:effectLst/>
                <a:latin typeface="+mn-lt"/>
                <a:ea typeface="+mn-ea"/>
                <a:cs typeface="+mn-cs"/>
              </a:rPr>
              <a:t>38</a:t>
            </a:r>
            <a:r>
              <a:rPr lang="zh-TW" altLang="en-US" sz="1200" b="0" i="0" kern="1200" dirty="0">
                <a:solidFill>
                  <a:schemeClr val="tx1"/>
                </a:solidFill>
                <a:effectLst/>
                <a:latin typeface="+mn-lt"/>
                <a:ea typeface="+mn-ea"/>
                <a:cs typeface="+mn-cs"/>
              </a:rPr>
              <a:t>次盜壘再度讓他拿下盜壘王的頭銜，過去為人詬病的守備也獲得大幅的進步，前一季</a:t>
            </a:r>
            <a:r>
              <a:rPr lang="en-US" altLang="zh-TW" sz="1200" b="0" i="0" kern="1200" dirty="0">
                <a:solidFill>
                  <a:schemeClr val="tx1"/>
                </a:solidFill>
                <a:effectLst/>
                <a:latin typeface="+mn-lt"/>
                <a:ea typeface="+mn-ea"/>
                <a:cs typeface="+mn-cs"/>
              </a:rPr>
              <a:t>-10.1</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def</a:t>
            </a:r>
            <a:r>
              <a:rPr lang="zh-TW" altLang="en-US" sz="1200" b="0" i="0" kern="1200" dirty="0">
                <a:solidFill>
                  <a:schemeClr val="tx1"/>
                </a:solidFill>
                <a:effectLst/>
                <a:latin typeface="+mn-lt"/>
                <a:ea typeface="+mn-ea"/>
                <a:cs typeface="+mn-cs"/>
              </a:rPr>
              <a:t>本季來到</a:t>
            </a:r>
            <a:r>
              <a:rPr lang="en-US" altLang="zh-TW" sz="1200" b="0" i="0" kern="1200" dirty="0">
                <a:solidFill>
                  <a:schemeClr val="tx1"/>
                </a:solidFill>
                <a:effectLst/>
                <a:latin typeface="+mn-lt"/>
                <a:ea typeface="+mn-ea"/>
                <a:cs typeface="+mn-cs"/>
              </a:rPr>
              <a:t>5.4</a:t>
            </a:r>
            <a:r>
              <a:rPr lang="zh-TW" altLang="en-US" sz="1200" b="0" i="0" kern="1200" dirty="0">
                <a:solidFill>
                  <a:schemeClr val="tx1"/>
                </a:solidFill>
                <a:effectLst/>
                <a:latin typeface="+mn-lt"/>
                <a:ea typeface="+mn-ea"/>
                <a:cs typeface="+mn-cs"/>
              </a:rPr>
              <a:t>，也為他奪得生涯第一座金手套獎。</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而</a:t>
            </a:r>
            <a:r>
              <a:rPr lang="en-US" altLang="zh-TW" sz="1200" b="0" i="0" kern="1200" dirty="0">
                <a:solidFill>
                  <a:schemeClr val="tx1"/>
                </a:solidFill>
                <a:effectLst/>
                <a:latin typeface="+mn-lt"/>
                <a:ea typeface="+mn-ea"/>
                <a:cs typeface="+mn-cs"/>
              </a:rPr>
              <a:t>2016</a:t>
            </a:r>
            <a:r>
              <a:rPr lang="zh-TW" altLang="en-US" sz="1200" b="0" i="0" kern="1200" dirty="0">
                <a:solidFill>
                  <a:schemeClr val="tx1"/>
                </a:solidFill>
                <a:effectLst/>
                <a:latin typeface="+mn-lt"/>
                <a:ea typeface="+mn-ea"/>
                <a:cs typeface="+mn-cs"/>
              </a:rPr>
              <a:t>年正是</a:t>
            </a:r>
            <a:r>
              <a:rPr lang="en-US" altLang="zh-TW" sz="1200" b="0" i="0" kern="1200" dirty="0">
                <a:solidFill>
                  <a:schemeClr val="tx1"/>
                </a:solidFill>
                <a:effectLst/>
                <a:latin typeface="+mn-lt"/>
                <a:ea typeface="+mn-ea"/>
                <a:cs typeface="+mn-cs"/>
              </a:rPr>
              <a:t>Altuve</a:t>
            </a:r>
            <a:r>
              <a:rPr lang="zh-TW" altLang="en-US" sz="1200" b="0" i="0" kern="1200" dirty="0">
                <a:solidFill>
                  <a:schemeClr val="tx1"/>
                </a:solidFill>
                <a:effectLst/>
                <a:latin typeface="+mn-lt"/>
                <a:ea typeface="+mn-ea"/>
                <a:cs typeface="+mn-cs"/>
              </a:rPr>
              <a:t>登基為聯盟最強二壘手，且他人難以望其項背的一年，在</a:t>
            </a:r>
            <a:r>
              <a:rPr lang="en-US" altLang="zh-TW" sz="1200" b="0" i="0" kern="1200" dirty="0">
                <a:solidFill>
                  <a:schemeClr val="tx1"/>
                </a:solidFill>
                <a:effectLst/>
                <a:latin typeface="+mn-lt"/>
                <a:ea typeface="+mn-ea"/>
                <a:cs typeface="+mn-cs"/>
              </a:rPr>
              <a:t>2015</a:t>
            </a:r>
            <a:r>
              <a:rPr lang="zh-TW" altLang="en-US" sz="1200" b="0" i="0" kern="1200" dirty="0">
                <a:solidFill>
                  <a:schemeClr val="tx1"/>
                </a:solidFill>
                <a:effectLst/>
                <a:latin typeface="+mn-lt"/>
                <a:ea typeface="+mn-ea"/>
                <a:cs typeface="+mn-cs"/>
              </a:rPr>
              <a:t>年長打火力有大幅進步之後，</a:t>
            </a:r>
            <a:r>
              <a:rPr lang="en-US" altLang="zh-TW" sz="1200" b="0" i="0" kern="1200" dirty="0">
                <a:solidFill>
                  <a:schemeClr val="tx1"/>
                </a:solidFill>
                <a:effectLst/>
                <a:latin typeface="+mn-lt"/>
                <a:ea typeface="+mn-ea"/>
                <a:cs typeface="+mn-cs"/>
              </a:rPr>
              <a:t>2016</a:t>
            </a:r>
            <a:r>
              <a:rPr lang="zh-TW" altLang="en-US" sz="1200" b="0" i="0" kern="1200" dirty="0">
                <a:solidFill>
                  <a:schemeClr val="tx1"/>
                </a:solidFill>
                <a:effectLst/>
                <a:latin typeface="+mn-lt"/>
                <a:ea typeface="+mn-ea"/>
                <a:cs typeface="+mn-cs"/>
              </a:rPr>
              <a:t>年更是把他的砲管完全發揮出來，純長打率從前一年的</a:t>
            </a:r>
            <a:r>
              <a:rPr lang="en-US" altLang="zh-TW" sz="1200" b="0" i="0" kern="1200" dirty="0">
                <a:solidFill>
                  <a:schemeClr val="tx1"/>
                </a:solidFill>
                <a:effectLst/>
                <a:latin typeface="+mn-lt"/>
                <a:ea typeface="+mn-ea"/>
                <a:cs typeface="+mn-cs"/>
              </a:rPr>
              <a:t>0.146</a:t>
            </a:r>
            <a:r>
              <a:rPr lang="zh-TW" altLang="en-US" sz="1200" b="0" i="0" kern="1200" dirty="0">
                <a:solidFill>
                  <a:schemeClr val="tx1"/>
                </a:solidFill>
                <a:effectLst/>
                <a:latin typeface="+mn-lt"/>
                <a:ea typeface="+mn-ea"/>
                <a:cs typeface="+mn-cs"/>
              </a:rPr>
              <a:t>暴漲到</a:t>
            </a:r>
            <a:r>
              <a:rPr lang="en-US" altLang="zh-TW" sz="1200" b="0" i="0" kern="1200" dirty="0">
                <a:solidFill>
                  <a:schemeClr val="tx1"/>
                </a:solidFill>
                <a:effectLst/>
                <a:latin typeface="+mn-lt"/>
                <a:ea typeface="+mn-ea"/>
                <a:cs typeface="+mn-cs"/>
              </a:rPr>
              <a:t>0.194</a:t>
            </a:r>
            <a:r>
              <a:rPr lang="zh-TW" altLang="en-US" sz="1200" b="0" i="0" kern="1200" dirty="0">
                <a:solidFill>
                  <a:schemeClr val="tx1"/>
                </a:solidFill>
                <a:effectLst/>
                <a:latin typeface="+mn-lt"/>
                <a:ea typeface="+mn-ea"/>
                <a:cs typeface="+mn-cs"/>
              </a:rPr>
              <a:t>，全壘打數從</a:t>
            </a:r>
            <a:r>
              <a:rPr lang="en-US" altLang="zh-TW" sz="1200" b="0" i="0" kern="1200" dirty="0">
                <a:solidFill>
                  <a:schemeClr val="tx1"/>
                </a:solidFill>
                <a:effectLst/>
                <a:latin typeface="+mn-lt"/>
                <a:ea typeface="+mn-ea"/>
                <a:cs typeface="+mn-cs"/>
              </a:rPr>
              <a:t>15</a:t>
            </a:r>
            <a:r>
              <a:rPr lang="zh-TW" altLang="en-US" sz="1200" b="0" i="0" kern="1200" dirty="0">
                <a:solidFill>
                  <a:schemeClr val="tx1"/>
                </a:solidFill>
                <a:effectLst/>
                <a:latin typeface="+mn-lt"/>
                <a:ea typeface="+mn-ea"/>
                <a:cs typeface="+mn-cs"/>
              </a:rPr>
              <a:t>發增加到了</a:t>
            </a:r>
            <a:r>
              <a:rPr lang="en-US" altLang="zh-TW" sz="1200" b="0" i="0" kern="1200" dirty="0">
                <a:solidFill>
                  <a:schemeClr val="tx1"/>
                </a:solidFill>
                <a:effectLst/>
                <a:latin typeface="+mn-lt"/>
                <a:ea typeface="+mn-ea"/>
                <a:cs typeface="+mn-cs"/>
              </a:rPr>
              <a:t>24</a:t>
            </a:r>
            <a:r>
              <a:rPr lang="zh-TW" altLang="en-US" sz="1200" b="0" i="0" kern="1200" dirty="0">
                <a:solidFill>
                  <a:schemeClr val="tx1"/>
                </a:solidFill>
                <a:effectLst/>
                <a:latin typeface="+mn-lt"/>
                <a:ea typeface="+mn-ea"/>
                <a:cs typeface="+mn-cs"/>
              </a:rPr>
              <a:t>發，成為聯盟中打擊最具威脅性的二壘手，擺脫過去「鳥槍」之名。</a:t>
            </a:r>
            <a:endParaRPr lang="en-US" altLang="zh-TW" dirty="0">
              <a:solidFill>
                <a:schemeClr val="bg1"/>
              </a:solidFill>
            </a:endParaRPr>
          </a:p>
          <a:p>
            <a:r>
              <a:rPr lang="en-US" altLang="zh-TW" dirty="0">
                <a:solidFill>
                  <a:schemeClr val="bg1"/>
                </a:solidFill>
                <a:hlinkClick r:id="rId10">
                  <a:extLst>
                    <a:ext uri="{A12FA001-AC4F-418D-AE19-62706E023703}">
                      <ahyp:hlinkClr xmlns:ahyp="http://schemas.microsoft.com/office/drawing/2018/hyperlinkcolor" xmlns="" val="tx"/>
                    </a:ext>
                  </a:extLst>
                </a:hlinkClick>
              </a:rPr>
              <a:t>https://today.line.me/tw/pc/article/%E5%A4%A7%E8%81%AF%E7%9B%9F%E6%9C%80%E9%AB%98%E8%88%87%E6%9C%80%E7%9F%AE%E3%80%80%E6%89%93%E6%93%8A%E9%9B%99%E5%BC%B7%E7%B5%82%E6%96%BC%E5%90%8C%E6%A1%86-cc15cb11e68af33d01c945ab66c93838cad45abbb982ba127a44739882a4e7f2</a:t>
            </a:r>
            <a:endParaRPr lang="en-US" altLang="zh-TW" dirty="0">
              <a:solidFill>
                <a:schemeClr val="bg1"/>
              </a:solidFill>
            </a:endParaRPr>
          </a:p>
          <a:p>
            <a:endParaRPr lang="en-US" altLang="zh-TW" dirty="0">
              <a:solidFill>
                <a:schemeClr val="bg1"/>
              </a:solidFill>
            </a:endParaRPr>
          </a:p>
          <a:p>
            <a:r>
              <a:rPr lang="zh-TW" altLang="en-US" dirty="0"/>
              <a:t/>
            </a:r>
            <a:br>
              <a:rPr lang="zh-TW" altLang="en-US" dirty="0"/>
            </a:b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5</a:t>
            </a:fld>
            <a:endParaRPr lang="zh-TW" altLang="en-US"/>
          </a:p>
        </p:txBody>
      </p:sp>
    </p:spTree>
    <p:extLst>
      <p:ext uri="{BB962C8B-B14F-4D97-AF65-F5344CB8AC3E}">
        <p14:creationId xmlns:p14="http://schemas.microsoft.com/office/powerpoint/2010/main" val="227912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u="none" strike="noStrike" kern="1200" dirty="0">
                <a:solidFill>
                  <a:schemeClr val="bg1"/>
                </a:solidFill>
                <a:effectLst/>
                <a:latin typeface="+mn-lt"/>
                <a:ea typeface="+mn-ea"/>
                <a:cs typeface="+mn-cs"/>
                <a:hlinkClick r:id="rId3">
                  <a:extLst>
                    <a:ext uri="{A12FA001-AC4F-418D-AE19-62706E023703}">
                      <ahyp:hlinkClr xmlns:ahyp="http://schemas.microsoft.com/office/drawing/2018/hyperlinkcolor" xmlns="" val="tx"/>
                    </a:ext>
                  </a:extLst>
                </a:hlinkClick>
              </a:rPr>
              <a:t>PITCH f/X </a:t>
            </a:r>
            <a:r>
              <a:rPr lang="zh-TW" altLang="en-US" sz="1200" b="0" i="0" u="none" strike="noStrike" kern="1200" dirty="0">
                <a:solidFill>
                  <a:schemeClr val="bg1"/>
                </a:solidFill>
                <a:effectLst/>
                <a:latin typeface="+mn-lt"/>
                <a:ea typeface="+mn-ea"/>
                <a:cs typeface="+mn-cs"/>
                <a:hlinkClick r:id="rId3">
                  <a:extLst>
                    <a:ext uri="{A12FA001-AC4F-418D-AE19-62706E023703}">
                      <ahyp:hlinkClr xmlns:ahyp="http://schemas.microsoft.com/office/drawing/2018/hyperlinkcolor" xmlns="" val="tx"/>
                    </a:ext>
                  </a:extLst>
                </a:hlinkClick>
              </a:rPr>
              <a:t>對投手球路之追蹤</a:t>
            </a:r>
            <a:r>
              <a:rPr lang="en-US" altLang="zh-TW" sz="1200" b="0" i="0" u="none" strike="noStrike" kern="1200" dirty="0">
                <a:solidFill>
                  <a:schemeClr val="bg1"/>
                </a:solidFill>
                <a:effectLst/>
                <a:latin typeface="+mn-lt"/>
                <a:ea typeface="+mn-ea"/>
                <a:cs typeface="+mn-cs"/>
                <a:hlinkClick r:id="rId3">
                  <a:extLst>
                    <a:ext uri="{A12FA001-AC4F-418D-AE19-62706E023703}">
                      <ahyp:hlinkClr xmlns:ahyp="http://schemas.microsoft.com/office/drawing/2018/hyperlinkcolor" xmlns="" val="tx"/>
                    </a:ext>
                  </a:extLst>
                </a:hlinkClick>
              </a:rPr>
              <a:t>. - ppt download - SlidePlayer</a:t>
            </a:r>
          </a:p>
          <a:p>
            <a:pPr fontAlgn="base"/>
            <a:endParaRPr lang="en-US" altLang="zh-TW" dirty="0">
              <a:solidFill>
                <a:schemeClr val="bg1"/>
              </a:solidFill>
              <a:hlinkClick r:id="rId3">
                <a:extLst>
                  <a:ext uri="{A12FA001-AC4F-418D-AE19-62706E023703}">
                    <ahyp:hlinkClr xmlns:ahyp="http://schemas.microsoft.com/office/drawing/2018/hyperlinkcolor" xmlns="" val="tx"/>
                  </a:ext>
                </a:extLst>
              </a:hlinkClick>
            </a:endParaRPr>
          </a:p>
          <a:p>
            <a:pPr fontAlgn="base"/>
            <a:r>
              <a:rPr lang="en-US" altLang="zh-TW" dirty="0">
                <a:solidFill>
                  <a:schemeClr val="bg1"/>
                </a:solidFill>
                <a:hlinkClick r:id="rId3">
                  <a:extLst>
                    <a:ext uri="{A12FA001-AC4F-418D-AE19-62706E023703}">
                      <ahyp:hlinkClr xmlns:ahyp="http://schemas.microsoft.com/office/drawing/2018/hyperlinkcolor" xmlns="" val="tx"/>
                    </a:ext>
                  </a:extLst>
                </a:hlinkClick>
              </a:rPr>
              <a:t>https://slidesplayer.com/slide/14906384/</a:t>
            </a:r>
            <a:endParaRPr lang="en-US" altLang="zh-TW" dirty="0">
              <a:solidFill>
                <a:schemeClr val="bg1"/>
              </a:solidFill>
            </a:endParaRPr>
          </a:p>
          <a:p>
            <a:pPr fontAlgn="base"/>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4" tooltip="科技棒球全面啟動！">
                  <a:extLst>
                    <a:ext uri="{A12FA001-AC4F-418D-AE19-62706E023703}">
                      <ahyp:hlinkClr xmlns:ahyp="http://schemas.microsoft.com/office/drawing/2018/hyperlinkcolor" xmlns="" val="tx"/>
                    </a:ext>
                  </a:extLst>
                </a:hlinkClick>
              </a:rPr>
              <a:t>科技棒球全面啟動！</a:t>
            </a:r>
            <a:endParaRPr lang="zh-TW" altLang="en-US" sz="1200" b="0" i="0" kern="1200" dirty="0">
              <a:solidFill>
                <a:schemeClr val="bg1"/>
              </a:solidFill>
              <a:effectLst/>
              <a:latin typeface="+mn-lt"/>
              <a:ea typeface="+mn-ea"/>
              <a:cs typeface="+mn-cs"/>
            </a:endParaRPr>
          </a:p>
          <a:p>
            <a:pPr fontAlgn="base"/>
            <a:r>
              <a:rPr lang="en-US" altLang="zh-TW" sz="1200" b="0" i="0" kern="1200" dirty="0" err="1">
                <a:solidFill>
                  <a:schemeClr val="tx1"/>
                </a:solidFill>
                <a:effectLst/>
                <a:latin typeface="+mn-lt"/>
                <a:ea typeface="+mn-ea"/>
                <a:cs typeface="+mn-cs"/>
              </a:rPr>
              <a:t>PITCHf</a:t>
            </a:r>
            <a:r>
              <a:rPr lang="en-US" altLang="zh-TW" sz="1200" b="0" i="0" kern="1200" dirty="0">
                <a:solidFill>
                  <a:schemeClr val="tx1"/>
                </a:solidFill>
                <a:effectLst/>
                <a:latin typeface="+mn-lt"/>
                <a:ea typeface="+mn-ea"/>
                <a:cs typeface="+mn-cs"/>
              </a:rPr>
              <a:t>/x </a:t>
            </a:r>
            <a:r>
              <a:rPr lang="zh-TW" altLang="en-US" sz="1200" b="0" i="0" kern="1200" dirty="0">
                <a:solidFill>
                  <a:schemeClr val="tx1"/>
                </a:solidFill>
                <a:effectLst/>
                <a:latin typeface="+mn-lt"/>
                <a:ea typeface="+mn-ea"/>
                <a:cs typeface="+mn-cs"/>
              </a:rPr>
              <a:t>初期問世時造成棒球界相當大的震撼，投手投出去的每一顆球都能被加以量化，包括初速、末速、出手點、相對位移、球體轉速、落球點和球種等數據，過去只有少數球隊擁有的技術如今大剌剌地曝光在所有球迷面前，不過它並非沒有缺點，一來初期有球種分類的各種歸類技術問題，二來它很難上手，對於剛入門的球迷朋友是一大挑戰，即便後來這些資料被整理到 </a:t>
            </a:r>
            <a:r>
              <a:rPr lang="en-US" altLang="zh-TW" sz="1200" b="0" i="0" kern="1200" dirty="0">
                <a:solidFill>
                  <a:schemeClr val="tx1"/>
                </a:solidFill>
                <a:effectLst/>
                <a:latin typeface="+mn-lt"/>
                <a:ea typeface="+mn-ea"/>
                <a:cs typeface="+mn-cs"/>
              </a:rPr>
              <a:t>GameDay </a:t>
            </a:r>
            <a:r>
              <a:rPr lang="zh-TW" altLang="en-US" sz="1200" b="0" i="0" kern="1200" dirty="0">
                <a:solidFill>
                  <a:schemeClr val="tx1"/>
                </a:solidFill>
                <a:effectLst/>
                <a:latin typeface="+mn-lt"/>
                <a:ea typeface="+mn-ea"/>
                <a:cs typeface="+mn-cs"/>
              </a:rPr>
              <a:t>或某些特定轉播畫面做呈現，以及某些私人網站幫忙整理了每場球賽產生的數據，但對於初學者來說想窺其一二還是有很大的困難。</a:t>
            </a:r>
            <a:endParaRPr lang="en-US" altLang="zh-TW" sz="1200" b="0" i="0" kern="1200" dirty="0">
              <a:solidFill>
                <a:schemeClr val="tx1"/>
              </a:solidFill>
              <a:effectLst/>
              <a:latin typeface="+mn-lt"/>
              <a:ea typeface="+mn-ea"/>
              <a:cs typeface="+mn-cs"/>
            </a:endParaRPr>
          </a:p>
          <a:p>
            <a:pPr fontAlgn="base"/>
            <a:endParaRPr lang="en-US" altLang="zh-TW" dirty="0">
              <a:solidFill>
                <a:schemeClr val="bg1"/>
              </a:solidFill>
              <a:hlinkClick r:id="rId5">
                <a:extLst>
                  <a:ext uri="{A12FA001-AC4F-418D-AE19-62706E023703}">
                    <ahyp:hlinkClr xmlns:ahyp="http://schemas.microsoft.com/office/drawing/2018/hyperlinkcolor" xmlns="" val="tx"/>
                  </a:ext>
                </a:extLst>
              </a:hlinkClick>
            </a:endParaRPr>
          </a:p>
          <a:p>
            <a:pPr fontAlgn="base"/>
            <a:r>
              <a:rPr lang="zh-TW" altLang="en-US" sz="1200" b="0" i="0" kern="1200" dirty="0">
                <a:solidFill>
                  <a:schemeClr val="tx1"/>
                </a:solidFill>
                <a:effectLst/>
                <a:latin typeface="+mn-lt"/>
                <a:ea typeface="+mn-ea"/>
                <a:cs typeface="+mn-cs"/>
              </a:rPr>
              <a:t>未來好壞球給機器人判？　大聯盟強化</a:t>
            </a:r>
            <a:r>
              <a:rPr lang="en-US" altLang="zh-TW" sz="1200" b="0" i="0" kern="1200" dirty="0" err="1">
                <a:solidFill>
                  <a:schemeClr val="tx1"/>
                </a:solidFill>
                <a:effectLst/>
                <a:latin typeface="+mn-lt"/>
                <a:ea typeface="+mn-ea"/>
                <a:cs typeface="+mn-cs"/>
              </a:rPr>
              <a:t>PitchF</a:t>
            </a:r>
            <a:r>
              <a:rPr lang="en-US" altLang="zh-TW" sz="1200" b="0" i="0" kern="1200" dirty="0">
                <a:solidFill>
                  <a:schemeClr val="tx1"/>
                </a:solidFill>
                <a:effectLst/>
                <a:latin typeface="+mn-lt"/>
                <a:ea typeface="+mn-ea"/>
                <a:cs typeface="+mn-cs"/>
              </a:rPr>
              <a:t>/x</a:t>
            </a:r>
            <a:r>
              <a:rPr lang="zh-TW" altLang="en-US" sz="1200" b="0" i="0" kern="1200" dirty="0">
                <a:solidFill>
                  <a:schemeClr val="tx1"/>
                </a:solidFill>
                <a:effectLst/>
                <a:latin typeface="+mn-lt"/>
                <a:ea typeface="+mn-ea"/>
                <a:cs typeface="+mn-cs"/>
              </a:rPr>
              <a:t>系統</a:t>
            </a:r>
            <a:br>
              <a:rPr lang="zh-TW" altLang="en-US" sz="1200" b="0" i="0" kern="1200" dirty="0">
                <a:solidFill>
                  <a:schemeClr val="tx1"/>
                </a:solidFill>
                <a:effectLst/>
                <a:latin typeface="+mn-lt"/>
                <a:ea typeface="+mn-ea"/>
                <a:cs typeface="+mn-cs"/>
              </a:rPr>
            </a:br>
            <a:r>
              <a:rPr lang="en-US" altLang="zh-TW" dirty="0">
                <a:solidFill>
                  <a:schemeClr val="bg1"/>
                </a:solidFill>
                <a:hlinkClick r:id="rId5">
                  <a:extLst>
                    <a:ext uri="{A12FA001-AC4F-418D-AE19-62706E023703}">
                      <ahyp:hlinkClr xmlns:ahyp="http://schemas.microsoft.com/office/drawing/2018/hyperlinkcolor" xmlns="" val="tx"/>
                    </a:ext>
                  </a:extLst>
                </a:hlinkClick>
              </a:rPr>
              <a:t>https://sports.ettoday.net/news/1181033</a:t>
            </a:r>
            <a:endParaRPr lang="en-US" altLang="zh-TW" dirty="0">
              <a:solidFill>
                <a:schemeClr val="bg1"/>
              </a:solidFill>
            </a:endParaRP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6</a:t>
            </a:fld>
            <a:endParaRPr lang="zh-TW" altLang="en-US"/>
          </a:p>
        </p:txBody>
      </p:sp>
    </p:spTree>
    <p:extLst>
      <p:ext uri="{BB962C8B-B14F-4D97-AF65-F5344CB8AC3E}">
        <p14:creationId xmlns:p14="http://schemas.microsoft.com/office/powerpoint/2010/main" val="115139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fontAlgn="base"/>
            <a:r>
              <a:rPr lang="en-US" altLang="zh-TW" dirty="0">
                <a:solidFill>
                  <a:schemeClr val="bg1"/>
                </a:solidFill>
                <a:hlinkClick r:id="rId3">
                  <a:extLst>
                    <a:ext uri="{A12FA001-AC4F-418D-AE19-62706E023703}">
                      <ahyp:hlinkClr xmlns:ahyp="http://schemas.microsoft.com/office/drawing/2018/hyperlinkcolor" xmlns="" val="tx"/>
                    </a:ext>
                  </a:extLst>
                </a:hlinkClick>
              </a:rPr>
              <a:t>https://www.sportsv.net/articles/6576</a:t>
            </a:r>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err="1" smtClean="0">
                <a:solidFill>
                  <a:schemeClr val="tx1"/>
                </a:solidFill>
                <a:effectLst/>
                <a:latin typeface="+mn-lt"/>
                <a:ea typeface="+mn-ea"/>
                <a:cs typeface="+mn-cs"/>
              </a:rPr>
              <a:t>Statcast</a:t>
            </a:r>
            <a:r>
              <a:rPr lang="zh-TW" altLang="en-US" sz="1200" b="0" i="0" kern="1200" dirty="0" smtClean="0">
                <a:solidFill>
                  <a:schemeClr val="tx1"/>
                </a:solidFill>
                <a:effectLst/>
                <a:latin typeface="+mn-lt"/>
                <a:ea typeface="+mn-ea"/>
                <a:cs typeface="+mn-cs"/>
              </a:rPr>
              <a:t>追蹤系統中，主要採用追蹤工具是以雷達和高速攝影機為基礎的</a:t>
            </a:r>
            <a:r>
              <a:rPr lang="en-US" altLang="zh-TW" sz="1200" b="0" i="0" kern="1200" dirty="0" smtClean="0">
                <a:solidFill>
                  <a:schemeClr val="tx1"/>
                </a:solidFill>
                <a:effectLst/>
                <a:latin typeface="+mn-lt"/>
                <a:ea typeface="+mn-ea"/>
                <a:cs typeface="+mn-cs"/>
              </a:rPr>
              <a:t>Trackman</a:t>
            </a:r>
            <a:r>
              <a:rPr lang="zh-TW" altLang="en-US" sz="1200" b="0" i="0" kern="1200" dirty="0" smtClean="0">
                <a:solidFill>
                  <a:schemeClr val="tx1"/>
                </a:solidFill>
                <a:effectLst/>
                <a:latin typeface="+mn-lt"/>
                <a:ea typeface="+mn-ea"/>
                <a:cs typeface="+mn-cs"/>
              </a:rPr>
              <a:t>，</a:t>
            </a:r>
            <a:r>
              <a:rPr lang="en-US" altLang="zh-TW" sz="1200" b="0" i="0" kern="1200" dirty="0" smtClean="0">
                <a:solidFill>
                  <a:schemeClr val="tx1"/>
                </a:solidFill>
                <a:effectLst/>
                <a:latin typeface="+mn-lt"/>
                <a:ea typeface="+mn-ea"/>
                <a:cs typeface="+mn-cs"/>
              </a:rPr>
              <a:t>2015</a:t>
            </a:r>
            <a:r>
              <a:rPr lang="zh-TW" altLang="en-US" sz="1200" b="0" i="0" kern="1200" dirty="0" smtClean="0">
                <a:solidFill>
                  <a:schemeClr val="tx1"/>
                </a:solidFill>
                <a:effectLst/>
                <a:latin typeface="+mn-lt"/>
                <a:ea typeface="+mn-ea"/>
                <a:cs typeface="+mn-cs"/>
              </a:rPr>
              <a:t>年起大聯盟</a:t>
            </a:r>
            <a:r>
              <a:rPr lang="en-US" altLang="zh-TW" sz="1200" b="0" i="0" kern="1200" dirty="0" smtClean="0">
                <a:solidFill>
                  <a:schemeClr val="tx1"/>
                </a:solidFill>
                <a:effectLst/>
                <a:latin typeface="+mn-lt"/>
                <a:ea typeface="+mn-ea"/>
                <a:cs typeface="+mn-cs"/>
              </a:rPr>
              <a:t>30</a:t>
            </a:r>
            <a:r>
              <a:rPr lang="zh-TW" altLang="en-US" sz="1200" b="0" i="0" kern="1200" dirty="0" smtClean="0">
                <a:solidFill>
                  <a:schemeClr val="tx1"/>
                </a:solidFill>
                <a:effectLst/>
                <a:latin typeface="+mn-lt"/>
                <a:ea typeface="+mn-ea"/>
                <a:cs typeface="+mn-cs"/>
              </a:rPr>
              <a:t>座球場都有架設此設備，不僅提供了許多精細而豐富的數據資料，更讓棒球圈的話題越趨多元、進階，不過</a:t>
            </a:r>
            <a:r>
              <a:rPr lang="en-US" altLang="zh-TW" sz="1200" b="0" i="0" kern="1200" dirty="0" smtClean="0">
                <a:solidFill>
                  <a:schemeClr val="tx1"/>
                </a:solidFill>
                <a:effectLst/>
                <a:latin typeface="+mn-lt"/>
                <a:ea typeface="+mn-ea"/>
                <a:cs typeface="+mn-cs"/>
              </a:rPr>
              <a:t>Trackman</a:t>
            </a:r>
            <a:r>
              <a:rPr lang="zh-TW" altLang="en-US" sz="1200" b="0" i="0" kern="1200" dirty="0" smtClean="0">
                <a:solidFill>
                  <a:schemeClr val="tx1"/>
                </a:solidFill>
                <a:effectLst/>
                <a:latin typeface="+mn-lt"/>
                <a:ea typeface="+mn-ea"/>
                <a:cs typeface="+mn-cs"/>
              </a:rPr>
              <a:t>的設備相當繁雜，較不適合用於非球場的情境得很專業。</a:t>
            </a:r>
            <a:endParaRPr lang="zh-TW" altLang="en-US" sz="1200" b="0" i="0" kern="1200" dirty="0" smtClean="0">
              <a:solidFill>
                <a:schemeClr val="bg1"/>
              </a:solidFill>
              <a:effectLst/>
              <a:latin typeface="+mn-lt"/>
              <a:ea typeface="+mn-ea"/>
              <a:cs typeface="+mn-cs"/>
            </a:endParaRPr>
          </a:p>
          <a:p>
            <a:pPr fontAlgn="base"/>
            <a:endParaRPr lang="en-US" altLang="zh-TW" sz="1200" b="0" i="0" kern="1200" dirty="0">
              <a:solidFill>
                <a:schemeClr val="bg1"/>
              </a:solidFill>
              <a:effectLst/>
              <a:latin typeface="+mn-lt"/>
              <a:ea typeface="+mn-ea"/>
              <a:cs typeface="+mn-cs"/>
            </a:endParaRPr>
          </a:p>
          <a:p>
            <a:pPr fontAlgn="base"/>
            <a:r>
              <a:rPr lang="en-US" altLang="zh-TW" sz="1200" b="0" i="0" kern="1200" dirty="0">
                <a:solidFill>
                  <a:schemeClr val="tx1"/>
                </a:solidFill>
                <a:effectLst/>
                <a:latin typeface="+mn-lt"/>
                <a:ea typeface="+mn-ea"/>
                <a:cs typeface="+mn-cs"/>
              </a:rPr>
              <a:t>2014 </a:t>
            </a:r>
            <a:r>
              <a:rPr lang="zh-TW" altLang="en-US" sz="1200" b="0" i="0" kern="1200" dirty="0">
                <a:solidFill>
                  <a:schemeClr val="tx1"/>
                </a:solidFill>
                <a:effectLst/>
                <a:latin typeface="+mn-lt"/>
                <a:ea typeface="+mn-ea"/>
                <a:cs typeface="+mn-cs"/>
              </a:rPr>
              <a:t>年初，</a:t>
            </a:r>
            <a:r>
              <a:rPr lang="en-US" altLang="zh-TW" sz="1200" b="0" i="0" kern="1200" dirty="0">
                <a:solidFill>
                  <a:schemeClr val="tx1"/>
                </a:solidFill>
                <a:effectLst/>
                <a:latin typeface="+mn-lt"/>
                <a:ea typeface="+mn-ea"/>
                <a:cs typeface="+mn-cs"/>
              </a:rPr>
              <a:t>MLBAM </a:t>
            </a:r>
            <a:r>
              <a:rPr lang="zh-TW" altLang="en-US" sz="1200" b="0" i="0" kern="1200" dirty="0">
                <a:solidFill>
                  <a:schemeClr val="tx1"/>
                </a:solidFill>
                <a:effectLst/>
                <a:latin typeface="+mn-lt"/>
                <a:ea typeface="+mn-ea"/>
                <a:cs typeface="+mn-cs"/>
              </a:rPr>
              <a:t>大手筆宣布他們將推出更新一層的技術，</a:t>
            </a:r>
            <a:r>
              <a:rPr lang="en-US" altLang="zh-TW" sz="1200" b="0" i="0" kern="1200" dirty="0" err="1">
                <a:solidFill>
                  <a:schemeClr val="tx1"/>
                </a:solidFill>
                <a:effectLst/>
                <a:latin typeface="+mn-lt"/>
                <a:ea typeface="+mn-ea"/>
                <a:cs typeface="+mn-cs"/>
              </a:rPr>
              <a:t>Statcast</a:t>
            </a:r>
            <a:r>
              <a:rPr lang="zh-TW" altLang="en-US" sz="1200" b="0" i="0" kern="1200" dirty="0">
                <a:solidFill>
                  <a:schemeClr val="tx1"/>
                </a:solidFill>
                <a:effectLst/>
                <a:latin typeface="+mn-lt"/>
                <a:ea typeface="+mn-ea"/>
                <a:cs typeface="+mn-cs"/>
              </a:rPr>
              <a:t>。新的場上追蹤技術能直接在轉播畫面上呈現各式各樣可以量化的資料，投、打、守和跑等資料一應俱全，搭配轉播畫面，就算是剛入門的球迷，也能</a:t>
            </a:r>
            <a:r>
              <a:rPr lang="zh-TW" altLang="en-US" sz="1200" b="0" i="0" kern="1200" dirty="0" smtClean="0">
                <a:solidFill>
                  <a:schemeClr val="tx1"/>
                </a:solidFill>
                <a:effectLst/>
                <a:latin typeface="+mn-lt"/>
                <a:ea typeface="+mn-ea"/>
                <a:cs typeface="+mn-cs"/>
              </a:rPr>
              <a:t>看</a:t>
            </a:r>
            <a:endParaRPr lang="en-US" altLang="zh-TW" sz="1200" b="0" i="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7</a:t>
            </a:fld>
            <a:endParaRPr lang="zh-TW" altLang="en-US"/>
          </a:p>
        </p:txBody>
      </p:sp>
    </p:spTree>
    <p:extLst>
      <p:ext uri="{BB962C8B-B14F-4D97-AF65-F5344CB8AC3E}">
        <p14:creationId xmlns:p14="http://schemas.microsoft.com/office/powerpoint/2010/main" val="288741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fontAlgn="base"/>
            <a:r>
              <a:rPr lang="en-US" altLang="zh-TW" dirty="0">
                <a:solidFill>
                  <a:schemeClr val="bg1"/>
                </a:solidFill>
                <a:hlinkClick r:id="rId3">
                  <a:extLst>
                    <a:ext uri="{A12FA001-AC4F-418D-AE19-62706E023703}">
                      <ahyp:hlinkClr xmlns:ahyp="http://schemas.microsoft.com/office/drawing/2018/hyperlinkcolor" xmlns="" val="tx"/>
                    </a:ext>
                  </a:extLst>
                </a:hlinkClick>
              </a:rPr>
              <a:t>https://www.sportsv.net/articles/56156?page=2</a:t>
            </a:r>
            <a:endParaRPr lang="en-US" altLang="zh-TW" dirty="0">
              <a:solidFill>
                <a:schemeClr val="bg1"/>
              </a:solidFill>
            </a:endParaRPr>
          </a:p>
          <a:p>
            <a:pPr fontAlgn="base"/>
            <a:r>
              <a:rPr lang="zh-TW" altLang="en-US" sz="1200" b="0" i="0" kern="1200" dirty="0">
                <a:solidFill>
                  <a:schemeClr val="tx1"/>
                </a:solidFill>
                <a:effectLst/>
                <a:latin typeface="+mn-lt"/>
                <a:ea typeface="+mn-ea"/>
                <a:cs typeface="+mn-cs"/>
              </a:rPr>
              <a:t>投球是一種消耗手臂的運動，不管是比賽抑或練投都是如此。對於一個認真的投手來說，為了避免手臂太操勞，有限的練投時間往往成為進步的一項障礙。如何藉由高科技工具的輔助，讓自己練投更有效率，今年球季的</a:t>
            </a:r>
            <a:r>
              <a:rPr lang="en-US" altLang="zh-TW" sz="1200" b="0" i="0" kern="1200" dirty="0">
                <a:solidFill>
                  <a:schemeClr val="tx1"/>
                </a:solidFill>
                <a:effectLst/>
                <a:latin typeface="+mn-lt"/>
                <a:ea typeface="+mn-ea"/>
                <a:cs typeface="+mn-cs"/>
              </a:rPr>
              <a:t>Adam </a:t>
            </a:r>
            <a:r>
              <a:rPr lang="en-US" altLang="zh-TW" sz="1200" b="0" i="0" kern="1200" dirty="0" err="1">
                <a:solidFill>
                  <a:schemeClr val="tx1"/>
                </a:solidFill>
                <a:effectLst/>
                <a:latin typeface="+mn-lt"/>
                <a:ea typeface="+mn-ea"/>
                <a:cs typeface="+mn-cs"/>
              </a:rPr>
              <a:t>Ottavino</a:t>
            </a:r>
            <a:r>
              <a:rPr lang="zh-TW" altLang="en-US" sz="1200" b="0" i="0" kern="1200" dirty="0">
                <a:solidFill>
                  <a:schemeClr val="tx1"/>
                </a:solidFill>
                <a:effectLst/>
                <a:latin typeface="+mn-lt"/>
                <a:ea typeface="+mn-ea"/>
                <a:cs typeface="+mn-cs"/>
              </a:rPr>
              <a:t>就做了最好的示範。</a:t>
            </a:r>
            <a:endParaRPr lang="en-US" altLang="zh-TW" sz="1200" b="0" i="0" kern="1200" dirty="0">
              <a:solidFill>
                <a:schemeClr val="tx1"/>
              </a:solidFill>
              <a:effectLst/>
              <a:latin typeface="+mn-lt"/>
              <a:ea typeface="+mn-ea"/>
              <a:cs typeface="+mn-cs"/>
            </a:endParaRPr>
          </a:p>
          <a:p>
            <a:pPr fontAlgn="base"/>
            <a:r>
              <a:rPr lang="en-US" altLang="zh-TW" dirty="0">
                <a:solidFill>
                  <a:schemeClr val="bg1"/>
                </a:solidFill>
                <a:hlinkClick r:id="rId4">
                  <a:extLst>
                    <a:ext uri="{A12FA001-AC4F-418D-AE19-62706E023703}">
                      <ahyp:hlinkClr xmlns:ahyp="http://schemas.microsoft.com/office/drawing/2018/hyperlinkcolor" xmlns="" val="tx"/>
                    </a:ext>
                  </a:extLst>
                </a:hlinkClick>
              </a:rPr>
              <a:t>http://www.hispeedcams.com/edgertronicsc2/</a:t>
            </a:r>
            <a:endParaRPr lang="en-US" altLang="zh-TW" dirty="0">
              <a:solidFill>
                <a:schemeClr val="bg1"/>
              </a:solidFill>
            </a:endParaRPr>
          </a:p>
          <a:p>
            <a:pPr fontAlgn="base"/>
            <a:r>
              <a:rPr lang="en-US" altLang="zh-TW" dirty="0">
                <a:solidFill>
                  <a:schemeClr val="bg1"/>
                </a:solidFill>
                <a:hlinkClick r:id="rId5">
                  <a:extLst>
                    <a:ext uri="{A12FA001-AC4F-418D-AE19-62706E023703}">
                      <ahyp:hlinkClr xmlns:ahyp="http://schemas.microsoft.com/office/drawing/2018/hyperlinkcolor" xmlns="" val="tx"/>
                    </a:ext>
                  </a:extLst>
                </a:hlinkClick>
              </a:rPr>
              <a:t>http://www.tsna.com.tw/tw/news/show.php?num=25664</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大聯盟追蹤科技工具再進化　偵測項目更多範圍更廣</a:t>
            </a:r>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除了</a:t>
            </a:r>
            <a:r>
              <a:rPr lang="en-US" altLang="zh-TW" sz="1200" b="0" i="0" kern="1200" dirty="0">
                <a:solidFill>
                  <a:schemeClr val="tx1"/>
                </a:solidFill>
                <a:effectLst/>
                <a:latin typeface="+mn-lt"/>
                <a:ea typeface="+mn-ea"/>
                <a:cs typeface="+mn-cs"/>
              </a:rPr>
              <a:t>Rapsodo2.0</a:t>
            </a:r>
            <a:r>
              <a:rPr lang="zh-TW" altLang="en-US" sz="1200" b="0" i="0" kern="1200" dirty="0">
                <a:solidFill>
                  <a:schemeClr val="tx1"/>
                </a:solidFill>
                <a:effectLst/>
                <a:latin typeface="+mn-lt"/>
                <a:ea typeface="+mn-ea"/>
                <a:cs typeface="+mn-cs"/>
              </a:rPr>
              <a:t>，巨人隊小聯盟春訓營地的各個球場幾乎都可以看到有專人架設著</a:t>
            </a:r>
            <a:r>
              <a:rPr lang="en-US" altLang="zh-TW" sz="1200" b="0" i="0" kern="1200" dirty="0" err="1">
                <a:solidFill>
                  <a:schemeClr val="tx1"/>
                </a:solidFill>
                <a:effectLst/>
                <a:latin typeface="+mn-lt"/>
                <a:ea typeface="+mn-ea"/>
                <a:cs typeface="+mn-cs"/>
              </a:rPr>
              <a:t>Edgertronic</a:t>
            </a:r>
            <a:r>
              <a:rPr lang="zh-TW" altLang="en-US" sz="1200" b="0" i="0" kern="1200" dirty="0">
                <a:solidFill>
                  <a:schemeClr val="tx1"/>
                </a:solidFill>
                <a:effectLst/>
                <a:latin typeface="+mn-lt"/>
                <a:ea typeface="+mn-ea"/>
                <a:cs typeface="+mn-cs"/>
              </a:rPr>
              <a:t>的專業棒球技術攝影機，錄下球員投球和打擊練習的一舉一動。今年參與巨人隊小聯盟春訓的我國旅美捕手張進德就表示，球團新任總管</a:t>
            </a:r>
            <a:r>
              <a:rPr lang="en-US" altLang="zh-TW" sz="1200" b="0" i="0" kern="1200" dirty="0">
                <a:solidFill>
                  <a:schemeClr val="tx1"/>
                </a:solidFill>
                <a:effectLst/>
                <a:latin typeface="+mn-lt"/>
                <a:ea typeface="+mn-ea"/>
                <a:cs typeface="+mn-cs"/>
              </a:rPr>
              <a:t>Farhan Zaidi</a:t>
            </a:r>
            <a:r>
              <a:rPr lang="zh-TW" altLang="en-US" sz="1200" b="0" i="0" kern="1200" dirty="0">
                <a:solidFill>
                  <a:schemeClr val="tx1"/>
                </a:solidFill>
                <a:effectLst/>
                <a:latin typeface="+mn-lt"/>
                <a:ea typeface="+mn-ea"/>
                <a:cs typeface="+mn-cs"/>
              </a:rPr>
              <a:t>相當重視數據資料的蒐集，全隊上下針對球員各項生理機制還有技術項目的觀察和偵測，都有特別花心思和工夫。</a:t>
            </a: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8</a:t>
            </a:fld>
            <a:endParaRPr lang="zh-TW" altLang="en-US"/>
          </a:p>
        </p:txBody>
      </p:sp>
    </p:spTree>
    <p:extLst>
      <p:ext uri="{BB962C8B-B14F-4D97-AF65-F5344CB8AC3E}">
        <p14:creationId xmlns:p14="http://schemas.microsoft.com/office/powerpoint/2010/main" val="3714899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群組 15"/>
          <p:cNvGrpSpPr>
            <a:grpSpLocks/>
          </p:cNvGrpSpPr>
          <p:nvPr userDrawn="1"/>
        </p:nvGrpSpPr>
        <p:grpSpPr bwMode="auto">
          <a:xfrm>
            <a:off x="6572250" y="4095750"/>
            <a:ext cx="2566988" cy="119063"/>
            <a:chOff x="5405438" y="4095750"/>
            <a:chExt cx="3733800" cy="136525"/>
          </a:xfrm>
        </p:grpSpPr>
        <p:sp>
          <p:nvSpPr>
            <p:cNvPr id="5" name="矩形 4"/>
            <p:cNvSpPr/>
            <p:nvPr/>
          </p:nvSpPr>
          <p:spPr>
            <a:xfrm flipV="1">
              <a:off x="5405438" y="4095750"/>
              <a:ext cx="3733800" cy="91016"/>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矩形 5"/>
            <p:cNvSpPr/>
            <p:nvPr userDrawn="1"/>
          </p:nvSpPr>
          <p:spPr>
            <a:xfrm flipV="1">
              <a:off x="5405438" y="4143078"/>
              <a:ext cx="3733800" cy="89197"/>
            </a:xfrm>
            <a:prstGeom prst="rect">
              <a:avLst/>
            </a:prstGeom>
            <a:solidFill>
              <a:srgbClr val="32AB99">
                <a:alpha val="5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grpSp>
      <p:sp>
        <p:nvSpPr>
          <p:cNvPr id="7" name="矩形 6"/>
          <p:cNvSpPr/>
          <p:nvPr/>
        </p:nvSpPr>
        <p:spPr>
          <a:xfrm>
            <a:off x="-4763" y="3935413"/>
            <a:ext cx="9144001" cy="244475"/>
          </a:xfrm>
          <a:prstGeom prst="rect">
            <a:avLst/>
          </a:prstGeom>
          <a:solidFill>
            <a:srgbClr val="32AB99">
              <a:alpha val="5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0" name="矩形 9"/>
          <p:cNvSpPr/>
          <p:nvPr/>
        </p:nvSpPr>
        <p:spPr>
          <a:xfrm>
            <a:off x="0" y="3960813"/>
            <a:ext cx="9139238" cy="111125"/>
          </a:xfrm>
          <a:prstGeom prst="rect">
            <a:avLst/>
          </a:prstGeom>
          <a:solidFill>
            <a:srgbClr val="32AB99"/>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1" name="矩形 10"/>
          <p:cNvSpPr/>
          <p:nvPr/>
        </p:nvSpPr>
        <p:spPr>
          <a:xfrm flipV="1">
            <a:off x="7786688" y="3929063"/>
            <a:ext cx="1357312" cy="247650"/>
          </a:xfrm>
          <a:prstGeom prst="rect">
            <a:avLst/>
          </a:prstGeom>
          <a:solidFill>
            <a:srgbClr val="2C9889"/>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2" name="矩形 11"/>
          <p:cNvSpPr/>
          <p:nvPr userDrawn="1"/>
        </p:nvSpPr>
        <p:spPr>
          <a:xfrm>
            <a:off x="0" y="0"/>
            <a:ext cx="3429000" cy="4000500"/>
          </a:xfrm>
          <a:prstGeom prst="rect">
            <a:avLst/>
          </a:prstGeom>
          <a:solidFill>
            <a:srgbClr val="00B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13" name="Picture 3" descr="C:\Documents and Settings\Administrator\桌面\未命名-6.png"/>
          <p:cNvPicPr>
            <a:picLocks noChangeAspect="1" noChangeArrowheads="1"/>
          </p:cNvPicPr>
          <p:nvPr userDrawn="1"/>
        </p:nvPicPr>
        <p:blipFill>
          <a:blip r:embed="rId2" cstate="print"/>
          <a:srcRect/>
          <a:stretch>
            <a:fillRect/>
          </a:stretch>
        </p:blipFill>
        <p:spPr bwMode="auto">
          <a:xfrm>
            <a:off x="357188" y="1785938"/>
            <a:ext cx="2806700" cy="347662"/>
          </a:xfrm>
          <a:prstGeom prst="rect">
            <a:avLst/>
          </a:prstGeom>
          <a:noFill/>
          <a:ln w="9525">
            <a:noFill/>
            <a:miter lim="800000"/>
            <a:headEnd/>
            <a:tailEnd/>
          </a:ln>
        </p:spPr>
      </p:pic>
      <p:pic>
        <p:nvPicPr>
          <p:cNvPr id="14" name="Picture 2" descr="C:\Documents and Settings\Administrator\桌面\邀請13_楊淑恵s.jpg"/>
          <p:cNvPicPr>
            <a:picLocks noChangeAspect="1" noChangeArrowheads="1"/>
          </p:cNvPicPr>
          <p:nvPr userDrawn="1"/>
        </p:nvPicPr>
        <p:blipFill>
          <a:blip r:embed="rId3" cstate="print"/>
          <a:srcRect t="3127" b="9375"/>
          <a:stretch>
            <a:fillRect/>
          </a:stretch>
        </p:blipFill>
        <p:spPr bwMode="auto">
          <a:xfrm>
            <a:off x="3416300" y="0"/>
            <a:ext cx="5727700" cy="4000500"/>
          </a:xfrm>
          <a:prstGeom prst="rect">
            <a:avLst/>
          </a:prstGeom>
          <a:noFill/>
          <a:ln w="9525">
            <a:noFill/>
            <a:miter lim="800000"/>
            <a:headEnd/>
            <a:tailEnd/>
          </a:ln>
        </p:spPr>
      </p:pic>
      <p:sp>
        <p:nvSpPr>
          <p:cNvPr id="8" name="標題 7"/>
          <p:cNvSpPr>
            <a:spLocks noGrp="1"/>
          </p:cNvSpPr>
          <p:nvPr>
            <p:ph type="ctrTitle"/>
          </p:nvPr>
        </p:nvSpPr>
        <p:spPr>
          <a:xfrm>
            <a:off x="452437" y="4500569"/>
            <a:ext cx="6977083" cy="857257"/>
          </a:xfrm>
        </p:spPr>
        <p:txBody>
          <a:bodyPr anchor="b">
            <a:normAutofit/>
          </a:bodyPr>
          <a:lstStyle>
            <a:lvl1pPr>
              <a:defRPr sz="3600" b="1">
                <a:solidFill>
                  <a:srgbClr val="32AB99"/>
                </a:solidFill>
              </a:defRPr>
            </a:lvl1pPr>
          </a:lstStyle>
          <a:p>
            <a:r>
              <a:rPr lang="zh-TW" altLang="en-US" dirty="0"/>
              <a:t>按一下以編輯母片標題樣式</a:t>
            </a:r>
            <a:endParaRPr lang="en-US" dirty="0"/>
          </a:p>
        </p:txBody>
      </p:sp>
      <p:sp>
        <p:nvSpPr>
          <p:cNvPr id="9" name="副標題 8"/>
          <p:cNvSpPr>
            <a:spLocks noGrp="1"/>
          </p:cNvSpPr>
          <p:nvPr>
            <p:ph type="subTitle" idx="1"/>
          </p:nvPr>
        </p:nvSpPr>
        <p:spPr>
          <a:xfrm>
            <a:off x="452437" y="5357826"/>
            <a:ext cx="4953000" cy="651902"/>
          </a:xfrm>
        </p:spPr>
        <p:txBody>
          <a:bodyPr>
            <a:normAutofit/>
          </a:bodyPr>
          <a:lstStyle>
            <a:lvl1pPr marL="64008" indent="0" algn="l">
              <a:buNone/>
              <a:defRPr sz="2000" b="1">
                <a:solidFill>
                  <a:schemeClr val="tx2"/>
                </a:solidFill>
                <a:latin typeface="+mj-ea"/>
                <a:ea typeface="+mj-ea"/>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a:t>按一下以編輯母片副標題樣式</a:t>
            </a:r>
            <a:endParaRPr lang="en-US" dirty="0"/>
          </a:p>
        </p:txBody>
      </p:sp>
      <p:sp>
        <p:nvSpPr>
          <p:cNvPr id="15" name="日期版面配置區 27"/>
          <p:cNvSpPr>
            <a:spLocks noGrp="1"/>
          </p:cNvSpPr>
          <p:nvPr>
            <p:ph type="dt" sz="half" idx="10"/>
          </p:nvPr>
        </p:nvSpPr>
        <p:spPr>
          <a:xfrm>
            <a:off x="7286625" y="6286500"/>
            <a:ext cx="960438" cy="457200"/>
          </a:xfrm>
        </p:spPr>
        <p:txBody>
          <a:bodyPr/>
          <a:lstStyle>
            <a:lvl1pPr>
              <a:defRPr/>
            </a:lvl1pPr>
          </a:lstStyle>
          <a:p>
            <a:pPr>
              <a:defRPr/>
            </a:pPr>
            <a:fld id="{FAB5C0C6-E517-4FF7-AE31-D96AA6D0CAE4}" type="datetime1">
              <a:rPr lang="zh-TW" altLang="en-US"/>
              <a:pPr>
                <a:defRPr/>
              </a:pPr>
              <a:t>2019/7/9</a:t>
            </a:fld>
            <a:endParaRPr lang="zh-TW" altLang="en-US" dirty="0"/>
          </a:p>
        </p:txBody>
      </p:sp>
      <p:sp>
        <p:nvSpPr>
          <p:cNvPr id="16" name="頁尾版面配置區 16"/>
          <p:cNvSpPr>
            <a:spLocks noGrp="1"/>
          </p:cNvSpPr>
          <p:nvPr>
            <p:ph type="ftr" sz="quarter" idx="11"/>
          </p:nvPr>
        </p:nvSpPr>
        <p:spPr>
          <a:xfrm>
            <a:off x="5991225" y="6284913"/>
            <a:ext cx="1295400" cy="457200"/>
          </a:xfrm>
        </p:spPr>
        <p:txBody>
          <a:bodyPr/>
          <a:lstStyle>
            <a:lvl1pPr>
              <a:defRPr/>
            </a:lvl1pPr>
          </a:lstStyle>
          <a:p>
            <a:pPr>
              <a:defRPr/>
            </a:pPr>
            <a:endParaRPr lang="zh-TW" altLang="en-US"/>
          </a:p>
        </p:txBody>
      </p:sp>
      <p:sp>
        <p:nvSpPr>
          <p:cNvPr id="17" name="投影片編號版面配置區 28"/>
          <p:cNvSpPr>
            <a:spLocks noGrp="1"/>
          </p:cNvSpPr>
          <p:nvPr>
            <p:ph type="sldNum" sz="quarter" idx="12"/>
          </p:nvPr>
        </p:nvSpPr>
        <p:spPr>
          <a:xfrm>
            <a:off x="8320088" y="6286500"/>
            <a:ext cx="747712" cy="365125"/>
          </a:xfrm>
        </p:spPr>
        <p:txBody>
          <a:bodyPr/>
          <a:lstStyle>
            <a:lvl1pPr algn="r">
              <a:defRPr sz="1800">
                <a:solidFill>
                  <a:schemeClr val="bg1"/>
                </a:solidFill>
              </a:defRPr>
            </a:lvl1pPr>
          </a:lstStyle>
          <a:p>
            <a:pPr>
              <a:defRPr/>
            </a:pPr>
            <a:fld id="{30956591-67F1-4D36-AC99-F2EB064B419D}" type="slidenum">
              <a:rPr lang="zh-TW" altLang="en-US"/>
              <a:pPr>
                <a:defRPr/>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3"/>
          <p:cNvSpPr>
            <a:spLocks noGrp="1"/>
          </p:cNvSpPr>
          <p:nvPr userDrawn="1">
            <p:ph type="dt" sz="half" idx="10"/>
          </p:nvPr>
        </p:nvSpPr>
        <p:spPr/>
        <p:txBody>
          <a:bodyPr/>
          <a:lstStyle>
            <a:lvl1pPr>
              <a:defRPr/>
            </a:lvl1pPr>
          </a:lstStyle>
          <a:p>
            <a:pPr>
              <a:defRPr/>
            </a:pPr>
            <a:fld id="{AF37B5CA-0165-4995-90EB-912914734F0E}" type="datetime1">
              <a:rPr lang="zh-TW" altLang="en-US"/>
              <a:pPr>
                <a:defRPr/>
              </a:pPr>
              <a:t>2019/7/9</a:t>
            </a:fld>
            <a:endParaRPr lang="zh-TW" altLang="en-US"/>
          </a:p>
        </p:txBody>
      </p:sp>
      <p:sp>
        <p:nvSpPr>
          <p:cNvPr id="5"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6" name="投影片編號版面配置區 22"/>
          <p:cNvSpPr>
            <a:spLocks noGrp="1"/>
          </p:cNvSpPr>
          <p:nvPr userDrawn="1">
            <p:ph type="sldNum" sz="quarter" idx="12"/>
          </p:nvPr>
        </p:nvSpPr>
        <p:spPr/>
        <p:txBody>
          <a:bodyPr/>
          <a:lstStyle>
            <a:lvl1pPr>
              <a:defRPr/>
            </a:lvl1pPr>
          </a:lstStyle>
          <a:p>
            <a:pPr>
              <a:defRPr/>
            </a:pPr>
            <a:fld id="{4596F5DA-EC5A-41C2-AAE7-56E623C25DA8}" type="slidenum">
              <a:rPr lang="zh-TW" altLang="en-US"/>
              <a:pPr>
                <a:defRPr/>
              </a:pPr>
              <a:t>‹#›</a:t>
            </a:fld>
            <a:endParaRPr lang="zh-TW"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81800" y="1143000"/>
            <a:ext cx="1905000" cy="5486400"/>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457200" y="1143000"/>
            <a:ext cx="6248400" cy="5486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3"/>
          <p:cNvSpPr>
            <a:spLocks noGrp="1"/>
          </p:cNvSpPr>
          <p:nvPr userDrawn="1">
            <p:ph type="dt" sz="half" idx="10"/>
          </p:nvPr>
        </p:nvSpPr>
        <p:spPr/>
        <p:txBody>
          <a:bodyPr/>
          <a:lstStyle>
            <a:lvl1pPr>
              <a:defRPr/>
            </a:lvl1pPr>
          </a:lstStyle>
          <a:p>
            <a:pPr>
              <a:defRPr/>
            </a:pPr>
            <a:fld id="{853A9835-28D3-4DF7-9F8A-0C78559BED20}" type="datetime1">
              <a:rPr lang="zh-TW" altLang="en-US"/>
              <a:pPr>
                <a:defRPr/>
              </a:pPr>
              <a:t>2019/7/9</a:t>
            </a:fld>
            <a:endParaRPr lang="zh-TW" altLang="en-US"/>
          </a:p>
        </p:txBody>
      </p:sp>
      <p:sp>
        <p:nvSpPr>
          <p:cNvPr id="5"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6" name="投影片編號版面配置區 22"/>
          <p:cNvSpPr>
            <a:spLocks noGrp="1"/>
          </p:cNvSpPr>
          <p:nvPr userDrawn="1">
            <p:ph type="sldNum" sz="quarter" idx="12"/>
          </p:nvPr>
        </p:nvSpPr>
        <p:spPr/>
        <p:txBody>
          <a:bodyPr/>
          <a:lstStyle>
            <a:lvl1pPr>
              <a:defRPr/>
            </a:lvl1pPr>
          </a:lstStyle>
          <a:p>
            <a:pPr>
              <a:defRPr/>
            </a:pPr>
            <a:fld id="{E82E6629-4031-4146-AB59-69FF5ED29688}" type="slidenum">
              <a:rPr lang="zh-TW" altLang="en-US"/>
              <a:pPr>
                <a:defRPr/>
              </a:pPr>
              <a:t>‹#›</a:t>
            </a:fld>
            <a:endParaRPr lang="zh-TW"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lvl1pPr>
              <a:defRPr sz="3600" b="1">
                <a:solidFill>
                  <a:srgbClr val="2C9889"/>
                </a:solidFill>
              </a:defRPr>
            </a:lvl1pPr>
          </a:lstStyle>
          <a:p>
            <a:r>
              <a:rPr lang="zh-TW" altLang="en-US" dirty="0"/>
              <a:t>按一下以編輯母片標題樣式</a:t>
            </a:r>
            <a:endParaRPr lang="en-US" dirty="0"/>
          </a:p>
        </p:txBody>
      </p:sp>
      <p:sp>
        <p:nvSpPr>
          <p:cNvPr id="3" name="內容版面配置區 2"/>
          <p:cNvSpPr>
            <a:spLocks noGrp="1"/>
          </p:cNvSpPr>
          <p:nvPr>
            <p:ph idx="1"/>
          </p:nvPr>
        </p:nvSpPr>
        <p:spPr>
          <a:xfrm>
            <a:off x="457200" y="1785926"/>
            <a:ext cx="8229600" cy="4429156"/>
          </a:xfrm>
        </p:spPr>
        <p:txBody>
          <a:bodyPr/>
          <a:lstStyle>
            <a:lvl1pPr>
              <a:buClr>
                <a:schemeClr val="tx1">
                  <a:lumMod val="75000"/>
                  <a:lumOff val="25000"/>
                </a:schemeClr>
              </a:buClr>
              <a:defRPr sz="2400" b="1" baseline="0">
                <a:solidFill>
                  <a:schemeClr val="tx1">
                    <a:lumMod val="75000"/>
                    <a:lumOff val="25000"/>
                  </a:schemeClr>
                </a:solidFill>
                <a:latin typeface="+mj-ea"/>
                <a:ea typeface="+mj-ea"/>
              </a:defRPr>
            </a:lvl1pPr>
            <a:lvl2pPr>
              <a:buClr>
                <a:schemeClr val="tx1"/>
              </a:buClr>
              <a:buFont typeface="Arial" pitchFamily="34" charset="0"/>
              <a:buChar char="•"/>
              <a:defRPr b="1" baseline="0">
                <a:solidFill>
                  <a:schemeClr val="tx1">
                    <a:lumMod val="75000"/>
                    <a:lumOff val="25000"/>
                  </a:schemeClr>
                </a:solidFill>
              </a:defRPr>
            </a:lvl2pPr>
            <a:lvl3pPr>
              <a:buClr>
                <a:schemeClr val="tx1"/>
              </a:buClr>
              <a:buFont typeface="Arial" pitchFamily="34" charset="0"/>
              <a:buChar char="•"/>
              <a:defRPr>
                <a:solidFill>
                  <a:schemeClr val="tx1">
                    <a:lumMod val="75000"/>
                    <a:lumOff val="25000"/>
                  </a:schemeClr>
                </a:solidFill>
              </a:defRPr>
            </a:lvl3pPr>
            <a:lvl4pPr>
              <a:buClr>
                <a:schemeClr val="tx1"/>
              </a:buClr>
              <a:buFont typeface="Arial" pitchFamily="34" charset="0"/>
              <a:buChar char="•"/>
              <a:defRPr>
                <a:solidFill>
                  <a:schemeClr val="tx1">
                    <a:lumMod val="75000"/>
                    <a:lumOff val="25000"/>
                  </a:schemeClr>
                </a:solidFill>
              </a:defRPr>
            </a:lvl4pPr>
            <a:lvl5pPr>
              <a:buClr>
                <a:schemeClr val="tx1"/>
              </a:buClr>
              <a:buFont typeface="Arial" pitchFamily="34" charset="0"/>
              <a:buNone/>
              <a:defRPr>
                <a:solidFill>
                  <a:schemeClr val="tx1">
                    <a:lumMod val="75000"/>
                    <a:lumOff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p:txBody>
      </p:sp>
      <p:sp>
        <p:nvSpPr>
          <p:cNvPr id="4" name="日期版面配置區 3"/>
          <p:cNvSpPr>
            <a:spLocks noGrp="1"/>
          </p:cNvSpPr>
          <p:nvPr>
            <p:ph type="dt" sz="half" idx="10"/>
          </p:nvPr>
        </p:nvSpPr>
        <p:spPr>
          <a:xfrm>
            <a:off x="7858125" y="642938"/>
            <a:ext cx="842963" cy="457200"/>
          </a:xfrm>
        </p:spPr>
        <p:txBody>
          <a:bodyPr/>
          <a:lstStyle>
            <a:lvl1pPr>
              <a:defRPr/>
            </a:lvl1pPr>
          </a:lstStyle>
          <a:p>
            <a:pPr>
              <a:defRPr/>
            </a:pPr>
            <a:fld id="{665064EB-B210-4ED7-8B1B-99F2822942BF}" type="datetime1">
              <a:rPr lang="zh-TW" altLang="en-US"/>
              <a:pPr>
                <a:defRPr/>
              </a:pPr>
              <a:t>2019/7/9</a:t>
            </a:fld>
            <a:endParaRPr lang="zh-TW" altLang="en-US"/>
          </a:p>
        </p:txBody>
      </p:sp>
      <p:sp>
        <p:nvSpPr>
          <p:cNvPr id="5" name="頁尾版面配置區 4"/>
          <p:cNvSpPr>
            <a:spLocks noGrp="1"/>
          </p:cNvSpPr>
          <p:nvPr>
            <p:ph type="ftr" sz="quarter" idx="11"/>
          </p:nvPr>
        </p:nvSpPr>
        <p:spPr>
          <a:xfrm>
            <a:off x="6700838" y="642938"/>
            <a:ext cx="1154112" cy="457200"/>
          </a:xfr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sz="1400" smtClean="0">
                <a:solidFill>
                  <a:schemeClr val="tx1"/>
                </a:solidFill>
              </a:defRPr>
            </a:lvl1pPr>
          </a:lstStyle>
          <a:p>
            <a:pPr>
              <a:defRPr/>
            </a:pPr>
            <a:fld id="{302CDE4C-29EB-4FFA-8FC1-AA0D80740060}" type="slidenum">
              <a:rPr lang="zh-TW" altLang="en-US"/>
              <a:pPr>
                <a:defRPr/>
              </a:pPr>
              <a:t>‹#›</a:t>
            </a:fld>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1981200"/>
            <a:ext cx="7772400" cy="1362075"/>
          </a:xfrm>
        </p:spPr>
        <p:txBody>
          <a:bodyPr anchor="b">
            <a:noAutofit/>
          </a:bodyPr>
          <a:lstStyle>
            <a:lvl1pPr algn="l">
              <a:buNone/>
              <a:defRPr sz="4300" b="0" cap="none" baseline="0">
                <a:ln w="12700">
                  <a:solidFill>
                    <a:schemeClr val="accent2">
                      <a:shade val="90000"/>
                      <a:satMod val="150000"/>
                    </a:schemeClr>
                  </a:solidFill>
                </a:ln>
                <a:solidFill>
                  <a:schemeClr val="tx1">
                    <a:lumMod val="50000"/>
                    <a:lumOff val="50000"/>
                  </a:schemeClr>
                </a:solidFill>
                <a:effectLst/>
              </a:defRPr>
            </a:lvl1pPr>
          </a:lstStyle>
          <a:p>
            <a:r>
              <a:rPr lang="zh-TW" altLang="en-US" dirty="0"/>
              <a:t>按一下以編輯母片標題樣式</a:t>
            </a:r>
            <a:endParaRPr lang="en-US" dirty="0"/>
          </a:p>
        </p:txBody>
      </p:sp>
      <p:sp>
        <p:nvSpPr>
          <p:cNvPr id="3" name="文字版面配置區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dirty="0"/>
              <a:t>按一下以編輯母片文字樣式</a:t>
            </a:r>
          </a:p>
        </p:txBody>
      </p:sp>
      <p:sp>
        <p:nvSpPr>
          <p:cNvPr id="4" name="日期版面配置區 13"/>
          <p:cNvSpPr>
            <a:spLocks noGrp="1"/>
          </p:cNvSpPr>
          <p:nvPr userDrawn="1">
            <p:ph type="dt" sz="half" idx="10"/>
          </p:nvPr>
        </p:nvSpPr>
        <p:spPr/>
        <p:txBody>
          <a:bodyPr/>
          <a:lstStyle>
            <a:lvl1pPr>
              <a:defRPr/>
            </a:lvl1pPr>
          </a:lstStyle>
          <a:p>
            <a:pPr>
              <a:defRPr/>
            </a:pPr>
            <a:fld id="{D3AF1595-1EFC-4E09-8CC5-4A1CDA04BFF2}" type="datetime1">
              <a:rPr lang="zh-TW" altLang="en-US"/>
              <a:pPr>
                <a:defRPr/>
              </a:pPr>
              <a:t>2019/7/9</a:t>
            </a:fld>
            <a:endParaRPr lang="zh-TW" altLang="en-US"/>
          </a:p>
        </p:txBody>
      </p:sp>
      <p:sp>
        <p:nvSpPr>
          <p:cNvPr id="5"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6" name="投影片編號版面配置區 22"/>
          <p:cNvSpPr>
            <a:spLocks noGrp="1"/>
          </p:cNvSpPr>
          <p:nvPr userDrawn="1">
            <p:ph type="sldNum" sz="quarter" idx="12"/>
          </p:nvPr>
        </p:nvSpPr>
        <p:spPr/>
        <p:txBody>
          <a:bodyPr/>
          <a:lstStyle>
            <a:lvl1pPr>
              <a:defRPr/>
            </a:lvl1pPr>
          </a:lstStyle>
          <a:p>
            <a:pPr>
              <a:defRPr/>
            </a:pPr>
            <a:fld id="{01398313-43A6-419C-9C3F-F33F212BDA3E}" type="slidenum">
              <a:rPr lang="zh-TW" altLang="en-US"/>
              <a:pPr>
                <a:defRPr/>
              </a:pPr>
              <a:t>‹#›</a:t>
            </a:fld>
            <a:endParaRPr lang="zh-TW"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endParaRPr lang="en-US" dirty="0"/>
          </a:p>
        </p:txBody>
      </p:sp>
      <p:sp>
        <p:nvSpPr>
          <p:cNvPr id="3" name="內容版面配置區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13"/>
          <p:cNvSpPr>
            <a:spLocks noGrp="1"/>
          </p:cNvSpPr>
          <p:nvPr userDrawn="1">
            <p:ph type="dt" sz="half" idx="10"/>
          </p:nvPr>
        </p:nvSpPr>
        <p:spPr/>
        <p:txBody>
          <a:bodyPr/>
          <a:lstStyle>
            <a:lvl1pPr>
              <a:defRPr/>
            </a:lvl1pPr>
          </a:lstStyle>
          <a:p>
            <a:pPr>
              <a:defRPr/>
            </a:pPr>
            <a:fld id="{64103618-A592-4253-AA3F-ECB94D89427A}" type="datetime1">
              <a:rPr lang="zh-TW" altLang="en-US"/>
              <a:pPr>
                <a:defRPr/>
              </a:pPr>
              <a:t>2019/7/9</a:t>
            </a:fld>
            <a:endParaRPr lang="zh-TW" altLang="en-US"/>
          </a:p>
        </p:txBody>
      </p:sp>
      <p:sp>
        <p:nvSpPr>
          <p:cNvPr id="6"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7" name="投影片編號版面配置區 22"/>
          <p:cNvSpPr>
            <a:spLocks noGrp="1"/>
          </p:cNvSpPr>
          <p:nvPr userDrawn="1">
            <p:ph type="sldNum" sz="quarter" idx="12"/>
          </p:nvPr>
        </p:nvSpPr>
        <p:spPr/>
        <p:txBody>
          <a:bodyPr/>
          <a:lstStyle>
            <a:lvl1pPr>
              <a:defRPr/>
            </a:lvl1pPr>
          </a:lstStyle>
          <a:p>
            <a:pPr>
              <a:defRPr/>
            </a:pPr>
            <a:fld id="{3BAE7503-A2D5-4420-BC7F-375C9B35DE90}" type="slidenum">
              <a:rPr lang="zh-TW" altLang="en-US"/>
              <a:pPr>
                <a:defRPr/>
              </a:pPr>
              <a:t>‹#›</a:t>
            </a:fld>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381000" y="1143000"/>
            <a:ext cx="8382000" cy="1069848"/>
          </a:xfrm>
        </p:spPr>
        <p:txBody>
          <a:bodyPr/>
          <a:lstStyle>
            <a:lvl1pPr>
              <a:defRPr sz="4000" b="0" i="0" cap="none" baseline="0"/>
            </a:lvl1pPr>
          </a:lstStyle>
          <a:p>
            <a:r>
              <a:rPr lang="zh-TW" altLang="en-US"/>
              <a:t>按一下以編輯母片標題樣式</a:t>
            </a:r>
            <a:endParaRPr lang="en-US"/>
          </a:p>
        </p:txBody>
      </p:sp>
      <p:sp>
        <p:nvSpPr>
          <p:cNvPr id="3" name="文字版面配置區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4" name="文字版面配置區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5" name="內容版面配置區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內容版面配置區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25"/>
          <p:cNvSpPr>
            <a:spLocks noGrp="1"/>
          </p:cNvSpPr>
          <p:nvPr>
            <p:ph type="dt" sz="half" idx="10"/>
          </p:nvPr>
        </p:nvSpPr>
        <p:spPr/>
        <p:txBody>
          <a:bodyPr rtlCol="0"/>
          <a:lstStyle>
            <a:lvl1pPr>
              <a:defRPr/>
            </a:lvl1pPr>
          </a:lstStyle>
          <a:p>
            <a:pPr>
              <a:defRPr/>
            </a:pPr>
            <a:fld id="{47915F34-0454-432C-8A74-20D66BE1195E}" type="datetime1">
              <a:rPr lang="zh-TW" altLang="en-US"/>
              <a:pPr>
                <a:defRPr/>
              </a:pPr>
              <a:t>2019/7/9</a:t>
            </a:fld>
            <a:endParaRPr lang="zh-TW" altLang="en-US"/>
          </a:p>
        </p:txBody>
      </p:sp>
      <p:sp>
        <p:nvSpPr>
          <p:cNvPr id="8" name="投影片編號版面配置區 26"/>
          <p:cNvSpPr>
            <a:spLocks noGrp="1"/>
          </p:cNvSpPr>
          <p:nvPr>
            <p:ph type="sldNum" sz="quarter" idx="11"/>
          </p:nvPr>
        </p:nvSpPr>
        <p:spPr/>
        <p:txBody>
          <a:bodyPr rtlCol="0"/>
          <a:lstStyle>
            <a:lvl1pPr>
              <a:defRPr/>
            </a:lvl1pPr>
          </a:lstStyle>
          <a:p>
            <a:pPr>
              <a:defRPr/>
            </a:pPr>
            <a:fld id="{F2E8177D-9260-42E3-8367-9707BFDBD36D}" type="slidenum">
              <a:rPr lang="zh-TW" altLang="en-US"/>
              <a:pPr>
                <a:defRPr/>
              </a:pPr>
              <a:t>‹#›</a:t>
            </a:fld>
            <a:endParaRPr lang="zh-TW" altLang="en-US"/>
          </a:p>
        </p:txBody>
      </p:sp>
      <p:sp>
        <p:nvSpPr>
          <p:cNvPr id="9" name="頁尾版面配置區 27"/>
          <p:cNvSpPr>
            <a:spLocks noGrp="1"/>
          </p:cNvSpPr>
          <p:nvPr>
            <p:ph type="ftr" sz="quarter" idx="12"/>
          </p:nvPr>
        </p:nvSpPr>
        <p:spPr/>
        <p:txBody>
          <a:bodyPr rtlCol="0"/>
          <a:lstStyle>
            <a:lvl1pPr>
              <a:defRPr/>
            </a:lvl1pPr>
          </a:lstStyle>
          <a:p>
            <a:pPr>
              <a:defRPr/>
            </a:pPr>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1143000"/>
            <a:ext cx="8229600" cy="1069848"/>
          </a:xfrm>
        </p:spPr>
        <p:txBody>
          <a:bodyPr/>
          <a:lstStyle>
            <a:lvl1pPr>
              <a:defRPr sz="4000">
                <a:solidFill>
                  <a:schemeClr val="tx2"/>
                </a:solidFill>
              </a:defRPr>
            </a:lvl1pPr>
          </a:lstStyle>
          <a:p>
            <a:r>
              <a:rPr lang="zh-TW" altLang="en-US"/>
              <a:t>按一下以編輯母片標題樣式</a:t>
            </a:r>
            <a:endParaRPr lang="en-US"/>
          </a:p>
        </p:txBody>
      </p:sp>
      <p:sp>
        <p:nvSpPr>
          <p:cNvPr id="3" name="日期版面配置區 2"/>
          <p:cNvSpPr>
            <a:spLocks noGrp="1"/>
          </p:cNvSpPr>
          <p:nvPr>
            <p:ph type="dt" sz="half" idx="10"/>
          </p:nvPr>
        </p:nvSpPr>
        <p:spPr>
          <a:xfrm>
            <a:off x="6583363" y="612775"/>
            <a:ext cx="957262" cy="457200"/>
          </a:xfrm>
        </p:spPr>
        <p:txBody>
          <a:bodyPr/>
          <a:lstStyle>
            <a:lvl1pPr>
              <a:defRPr/>
            </a:lvl1pPr>
          </a:lstStyle>
          <a:p>
            <a:pPr>
              <a:defRPr/>
            </a:pPr>
            <a:fld id="{D8614F9B-30D3-442C-A0AC-90E325F65504}" type="datetime1">
              <a:rPr lang="zh-TW" altLang="en-US"/>
              <a:pPr>
                <a:defRPr/>
              </a:pPr>
              <a:t>2019/7/9</a:t>
            </a:fld>
            <a:endParaRPr lang="zh-TW" altLang="en-US"/>
          </a:p>
        </p:txBody>
      </p:sp>
      <p:sp>
        <p:nvSpPr>
          <p:cNvPr id="4" name="頁尾版面配置區 3"/>
          <p:cNvSpPr>
            <a:spLocks noGrp="1"/>
          </p:cNvSpPr>
          <p:nvPr>
            <p:ph type="ftr" sz="quarter" idx="11"/>
          </p:nvPr>
        </p:nvSpPr>
        <p:spPr/>
        <p:txBody>
          <a:bodyPr/>
          <a:lstStyle>
            <a:lvl1pPr>
              <a:defRPr/>
            </a:lvl1pPr>
          </a:lstStyle>
          <a:p>
            <a:pPr>
              <a:defRPr/>
            </a:pPr>
            <a:endParaRPr lang="zh-TW" altLang="en-US"/>
          </a:p>
        </p:txBody>
      </p:sp>
      <p:sp>
        <p:nvSpPr>
          <p:cNvPr id="5" name="投影片編號版面配置區 4"/>
          <p:cNvSpPr>
            <a:spLocks noGrp="1"/>
          </p:cNvSpPr>
          <p:nvPr>
            <p:ph type="sldNum" sz="quarter" idx="12"/>
          </p:nvPr>
        </p:nvSpPr>
        <p:spPr/>
        <p:txBody>
          <a:bodyPr/>
          <a:lstStyle>
            <a:lvl1pPr>
              <a:defRPr/>
            </a:lvl1pPr>
          </a:lstStyle>
          <a:p>
            <a:pPr>
              <a:defRPr/>
            </a:pPr>
            <a:fld id="{61DDB490-B67A-40B9-832F-996C3E5847E9}" type="slidenum">
              <a:rPr lang="zh-TW" altLang="en-US"/>
              <a:pPr>
                <a:defRPr/>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3"/>
          <p:cNvSpPr>
            <a:spLocks noGrp="1"/>
          </p:cNvSpPr>
          <p:nvPr userDrawn="1">
            <p:ph type="dt" sz="half" idx="10"/>
          </p:nvPr>
        </p:nvSpPr>
        <p:spPr/>
        <p:txBody>
          <a:bodyPr/>
          <a:lstStyle>
            <a:lvl1pPr>
              <a:defRPr/>
            </a:lvl1pPr>
          </a:lstStyle>
          <a:p>
            <a:pPr>
              <a:defRPr/>
            </a:pPr>
            <a:fld id="{C9A24F56-53EE-4283-8BA3-C83E639FC29A}" type="datetime1">
              <a:rPr lang="zh-TW" altLang="en-US"/>
              <a:pPr>
                <a:defRPr/>
              </a:pPr>
              <a:t>2019/7/9</a:t>
            </a:fld>
            <a:endParaRPr lang="zh-TW" altLang="en-US"/>
          </a:p>
        </p:txBody>
      </p:sp>
      <p:sp>
        <p:nvSpPr>
          <p:cNvPr id="3"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4" name="投影片編號版面配置區 22"/>
          <p:cNvSpPr>
            <a:spLocks noGrp="1"/>
          </p:cNvSpPr>
          <p:nvPr userDrawn="1">
            <p:ph type="sldNum" sz="quarter" idx="12"/>
          </p:nvPr>
        </p:nvSpPr>
        <p:spPr/>
        <p:txBody>
          <a:bodyPr/>
          <a:lstStyle>
            <a:lvl1pPr>
              <a:defRPr/>
            </a:lvl1pPr>
          </a:lstStyle>
          <a:p>
            <a:pPr>
              <a:defRPr/>
            </a:pPr>
            <a:fld id="{618102C2-DD5B-4A83-AA50-AB68C5522017}" type="slidenum">
              <a:rPr lang="zh-TW" altLang="en-US"/>
              <a:pPr>
                <a:defRPr/>
              </a:pPr>
              <a:t>‹#›</a:t>
            </a:fld>
            <a:endParaRPr lang="zh-TW"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5353496" y="1101970"/>
            <a:ext cx="3383280" cy="877824"/>
          </a:xfrm>
        </p:spPr>
        <p:txBody>
          <a:bodyPr anchor="b"/>
          <a:lstStyle>
            <a:lvl1pPr algn="l">
              <a:buNone/>
              <a:defRPr sz="1800" b="1"/>
            </a:lvl1pPr>
          </a:lstStyle>
          <a:p>
            <a:r>
              <a:rPr lang="zh-TW" altLang="en-US"/>
              <a:t>按一下以編輯母片標題樣式</a:t>
            </a:r>
            <a:endParaRPr lang="en-US"/>
          </a:p>
        </p:txBody>
      </p:sp>
      <p:sp>
        <p:nvSpPr>
          <p:cNvPr id="3" name="文字版面配置區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zh-TW" altLang="en-US"/>
              <a:t>按一下以編輯母片文字樣式</a:t>
            </a:r>
          </a:p>
        </p:txBody>
      </p:sp>
      <p:sp>
        <p:nvSpPr>
          <p:cNvPr id="4" name="內容版面配置區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13"/>
          <p:cNvSpPr>
            <a:spLocks noGrp="1"/>
          </p:cNvSpPr>
          <p:nvPr userDrawn="1">
            <p:ph type="dt" sz="half" idx="10"/>
          </p:nvPr>
        </p:nvSpPr>
        <p:spPr/>
        <p:txBody>
          <a:bodyPr/>
          <a:lstStyle>
            <a:lvl1pPr>
              <a:defRPr/>
            </a:lvl1pPr>
          </a:lstStyle>
          <a:p>
            <a:pPr>
              <a:defRPr/>
            </a:pPr>
            <a:fld id="{1DA41CE0-9628-4504-A1D8-171E2C8DEA44}" type="datetime1">
              <a:rPr lang="zh-TW" altLang="en-US"/>
              <a:pPr>
                <a:defRPr/>
              </a:pPr>
              <a:t>2019/7/9</a:t>
            </a:fld>
            <a:endParaRPr lang="zh-TW" altLang="en-US"/>
          </a:p>
        </p:txBody>
      </p:sp>
      <p:sp>
        <p:nvSpPr>
          <p:cNvPr id="6"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7" name="投影片編號版面配置區 22"/>
          <p:cNvSpPr>
            <a:spLocks noGrp="1"/>
          </p:cNvSpPr>
          <p:nvPr userDrawn="1">
            <p:ph type="sldNum" sz="quarter" idx="12"/>
          </p:nvPr>
        </p:nvSpPr>
        <p:spPr/>
        <p:txBody>
          <a:bodyPr/>
          <a:lstStyle>
            <a:lvl1pPr>
              <a:defRPr/>
            </a:lvl1pPr>
          </a:lstStyle>
          <a:p>
            <a:pPr>
              <a:defRPr/>
            </a:pPr>
            <a:fld id="{B34CD732-9408-4154-B322-D60AA5801020}" type="slidenum">
              <a:rPr lang="zh-TW" altLang="en-US"/>
              <a:pPr>
                <a:defRPr/>
              </a:pPr>
              <a:t>‹#›</a:t>
            </a:fld>
            <a:endParaRPr lang="zh-TW"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zh-TW" altLang="en-US"/>
              <a:t>按一下以編輯母片標題樣式</a:t>
            </a:r>
            <a:endParaRPr lang="en-US"/>
          </a:p>
        </p:txBody>
      </p:sp>
      <p:sp>
        <p:nvSpPr>
          <p:cNvPr id="3" name="圖片版面配置區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zh-TW" altLang="en-US" noProof="0"/>
              <a:t>按一下圖示以新增圖片</a:t>
            </a:r>
            <a:endParaRPr lang="en-US" noProof="0" dirty="0"/>
          </a:p>
        </p:txBody>
      </p:sp>
      <p:sp>
        <p:nvSpPr>
          <p:cNvPr id="4" name="文字版面配置區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zh-TW" altLang="en-US"/>
              <a:t>按一下以編輯母片文字樣式</a:t>
            </a:r>
          </a:p>
        </p:txBody>
      </p:sp>
      <p:sp>
        <p:nvSpPr>
          <p:cNvPr id="5" name="日期版面配置區 13"/>
          <p:cNvSpPr>
            <a:spLocks noGrp="1"/>
          </p:cNvSpPr>
          <p:nvPr userDrawn="1">
            <p:ph type="dt" sz="half" idx="10"/>
          </p:nvPr>
        </p:nvSpPr>
        <p:spPr/>
        <p:txBody>
          <a:bodyPr/>
          <a:lstStyle>
            <a:lvl1pPr>
              <a:defRPr/>
            </a:lvl1pPr>
          </a:lstStyle>
          <a:p>
            <a:pPr>
              <a:defRPr/>
            </a:pPr>
            <a:fld id="{326EEF4B-456C-4105-BF89-4F146620434F}" type="datetime1">
              <a:rPr lang="zh-TW" altLang="en-US"/>
              <a:pPr>
                <a:defRPr/>
              </a:pPr>
              <a:t>2019/7/9</a:t>
            </a:fld>
            <a:endParaRPr lang="zh-TW" altLang="en-US"/>
          </a:p>
        </p:txBody>
      </p:sp>
      <p:sp>
        <p:nvSpPr>
          <p:cNvPr id="6"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7" name="投影片編號版面配置區 22"/>
          <p:cNvSpPr>
            <a:spLocks noGrp="1"/>
          </p:cNvSpPr>
          <p:nvPr userDrawn="1">
            <p:ph type="sldNum" sz="quarter" idx="12"/>
          </p:nvPr>
        </p:nvSpPr>
        <p:spPr/>
        <p:txBody>
          <a:bodyPr/>
          <a:lstStyle>
            <a:lvl1pPr>
              <a:defRPr/>
            </a:lvl1pPr>
          </a:lstStyle>
          <a:p>
            <a:pPr>
              <a:defRPr/>
            </a:pPr>
            <a:fld id="{8F18996E-96A2-4C15-B3E5-D5A7BB244F6E}" type="slidenum">
              <a:rPr lang="zh-TW" altLang="en-US"/>
              <a:pPr>
                <a:defRPr/>
              </a:pPr>
              <a:t>‹#›</a:t>
            </a:fld>
            <a:endParaRPr lang="zh-TW"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矩形 27"/>
          <p:cNvSpPr/>
          <p:nvPr/>
        </p:nvSpPr>
        <p:spPr bwMode="auto">
          <a:xfrm>
            <a:off x="0" y="366713"/>
            <a:ext cx="9144000" cy="84137"/>
          </a:xfrm>
          <a:prstGeom prst="rect">
            <a:avLst/>
          </a:prstGeom>
          <a:solidFill>
            <a:srgbClr val="32AB99">
              <a:alpha val="5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9" name="矩形 28"/>
          <p:cNvSpPr/>
          <p:nvPr/>
        </p:nvSpPr>
        <p:spPr bwMode="auto">
          <a:xfrm>
            <a:off x="0" y="0"/>
            <a:ext cx="9144000" cy="311150"/>
          </a:xfrm>
          <a:prstGeom prst="rect">
            <a:avLst/>
          </a:prstGeom>
          <a:solidFill>
            <a:srgbClr val="32AB99"/>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30" name="矩形 29"/>
          <p:cNvSpPr/>
          <p:nvPr/>
        </p:nvSpPr>
        <p:spPr bwMode="auto">
          <a:xfrm>
            <a:off x="0" y="307975"/>
            <a:ext cx="9144000" cy="92075"/>
          </a:xfrm>
          <a:prstGeom prst="rect">
            <a:avLst/>
          </a:prstGeom>
          <a:solidFill>
            <a:srgbClr val="2C9889"/>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grpSp>
        <p:nvGrpSpPr>
          <p:cNvPr id="1029" name="群組 12"/>
          <p:cNvGrpSpPr>
            <a:grpSpLocks/>
          </p:cNvGrpSpPr>
          <p:nvPr userDrawn="1"/>
        </p:nvGrpSpPr>
        <p:grpSpPr bwMode="auto">
          <a:xfrm>
            <a:off x="7143750" y="360363"/>
            <a:ext cx="2000250" cy="139700"/>
            <a:chOff x="5410200" y="360363"/>
            <a:chExt cx="3733800" cy="139700"/>
          </a:xfrm>
        </p:grpSpPr>
        <p:sp>
          <p:nvSpPr>
            <p:cNvPr id="31" name="矩形 30"/>
            <p:cNvSpPr/>
            <p:nvPr/>
          </p:nvSpPr>
          <p:spPr bwMode="auto">
            <a:xfrm flipV="1">
              <a:off x="5410200" y="360363"/>
              <a:ext cx="3733800" cy="90487"/>
            </a:xfrm>
            <a:prstGeom prst="rect">
              <a:avLst/>
            </a:prstGeom>
            <a:solidFill>
              <a:srgbClr val="2C9889"/>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32" name="矩形 31"/>
            <p:cNvSpPr/>
            <p:nvPr/>
          </p:nvSpPr>
          <p:spPr bwMode="auto">
            <a:xfrm flipV="1">
              <a:off x="5410200" y="439738"/>
              <a:ext cx="3733800" cy="60325"/>
            </a:xfrm>
            <a:prstGeom prst="rect">
              <a:avLst/>
            </a:prstGeom>
            <a:solidFill>
              <a:srgbClr val="32AB99">
                <a:alpha val="5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grpSp>
      <p:sp>
        <p:nvSpPr>
          <p:cNvPr id="1030" name="標題版面配置區 21"/>
          <p:cNvSpPr>
            <a:spLocks noGrp="1"/>
          </p:cNvSpPr>
          <p:nvPr userDrawn="1">
            <p:ph type="title"/>
          </p:nvPr>
        </p:nvSpPr>
        <p:spPr bwMode="auto">
          <a:xfrm>
            <a:off x="457200" y="928688"/>
            <a:ext cx="8229600" cy="7858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按一下以母片標題樣式</a:t>
            </a:r>
            <a:endParaRPr lang="en-US"/>
          </a:p>
        </p:txBody>
      </p:sp>
      <p:sp>
        <p:nvSpPr>
          <p:cNvPr id="1031" name="文字版面配置區 12"/>
          <p:cNvSpPr>
            <a:spLocks noGrp="1"/>
          </p:cNvSpPr>
          <p:nvPr userDrawn="1">
            <p:ph type="body" idx="1"/>
          </p:nvPr>
        </p:nvSpPr>
        <p:spPr bwMode="auto">
          <a:xfrm>
            <a:off x="457200" y="1785938"/>
            <a:ext cx="8229600" cy="4645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4" name="日期版面配置區 13"/>
          <p:cNvSpPr>
            <a:spLocks noGrp="1"/>
          </p:cNvSpPr>
          <p:nvPr userDrawn="1">
            <p:ph type="dt" sz="half" idx="2"/>
          </p:nvPr>
        </p:nvSpPr>
        <p:spPr>
          <a:xfrm>
            <a:off x="8043863" y="500063"/>
            <a:ext cx="671512" cy="357187"/>
          </a:xfrm>
          <a:prstGeom prst="rect">
            <a:avLst/>
          </a:prstGeom>
        </p:spPr>
        <p:txBody>
          <a:bodyPr vert="horz"/>
          <a:lstStyle>
            <a:lvl1pPr algn="l" eaLnBrk="1" latinLnBrk="0" hangingPunct="1">
              <a:defRPr kumimoji="0" sz="800">
                <a:solidFill>
                  <a:schemeClr val="accent2"/>
                </a:solidFill>
                <a:ea typeface="新細明體" pitchFamily="18" charset="-120"/>
              </a:defRPr>
            </a:lvl1pPr>
          </a:lstStyle>
          <a:p>
            <a:pPr>
              <a:defRPr/>
            </a:pPr>
            <a:fld id="{1152486E-9262-49EE-A76B-BBA73143F183}" type="datetime1">
              <a:rPr lang="zh-TW" altLang="en-US"/>
              <a:pPr>
                <a:defRPr/>
              </a:pPr>
              <a:t>2019/7/9</a:t>
            </a:fld>
            <a:endParaRPr lang="zh-TW" altLang="en-US"/>
          </a:p>
        </p:txBody>
      </p:sp>
      <p:sp>
        <p:nvSpPr>
          <p:cNvPr id="3" name="頁尾版面配置區 2"/>
          <p:cNvSpPr>
            <a:spLocks noGrp="1"/>
          </p:cNvSpPr>
          <p:nvPr userDrawn="1">
            <p:ph type="ftr" sz="quarter" idx="3"/>
          </p:nvPr>
        </p:nvSpPr>
        <p:spPr>
          <a:xfrm>
            <a:off x="6786563" y="500063"/>
            <a:ext cx="1214437" cy="357187"/>
          </a:xfrm>
          <a:prstGeom prst="rect">
            <a:avLst/>
          </a:prstGeom>
        </p:spPr>
        <p:txBody>
          <a:bodyPr vert="horz"/>
          <a:lstStyle>
            <a:lvl1pPr algn="r" eaLnBrk="1" latinLnBrk="0" hangingPunct="1">
              <a:defRPr kumimoji="0" sz="800">
                <a:solidFill>
                  <a:schemeClr val="accent2"/>
                </a:solidFill>
                <a:ea typeface="新細明體" pitchFamily="18" charset="-120"/>
              </a:defRPr>
            </a:lvl1pPr>
          </a:lstStyle>
          <a:p>
            <a:pPr>
              <a:defRPr/>
            </a:pPr>
            <a:endParaRPr lang="zh-TW" altLang="en-US"/>
          </a:p>
        </p:txBody>
      </p:sp>
      <p:sp>
        <p:nvSpPr>
          <p:cNvPr id="23" name="投影片編號版面配置區 22"/>
          <p:cNvSpPr>
            <a:spLocks noGrp="1"/>
          </p:cNvSpPr>
          <p:nvPr userDrawn="1">
            <p:ph type="sldNum" sz="quarter" idx="4"/>
          </p:nvPr>
        </p:nvSpPr>
        <p:spPr>
          <a:xfrm>
            <a:off x="8143875" y="6357938"/>
            <a:ext cx="577850" cy="366712"/>
          </a:xfrm>
          <a:prstGeom prst="rect">
            <a:avLst/>
          </a:prstGeom>
        </p:spPr>
        <p:txBody>
          <a:bodyPr vert="horz" anchor="b"/>
          <a:lstStyle>
            <a:lvl1pPr algn="r" eaLnBrk="1" latinLnBrk="0" hangingPunct="1">
              <a:defRPr kumimoji="0" sz="1200">
                <a:solidFill>
                  <a:schemeClr val="bg1">
                    <a:lumMod val="50000"/>
                  </a:schemeClr>
                </a:solidFill>
                <a:ea typeface="新細明體" pitchFamily="18" charset="-120"/>
              </a:defRPr>
            </a:lvl1pPr>
          </a:lstStyle>
          <a:p>
            <a:pPr>
              <a:defRPr/>
            </a:pPr>
            <a:fld id="{3466C0F1-2BE0-400E-BED1-7B8D4358A93D}" type="slidenum">
              <a:rPr lang="zh-TW" altLang="en-US"/>
              <a:pPr>
                <a:defRPr/>
              </a:pPr>
              <a:t>‹#›</a:t>
            </a:fld>
            <a:endParaRPr lang="zh-TW" altLang="en-US" dirty="0"/>
          </a:p>
        </p:txBody>
      </p:sp>
      <p:grpSp>
        <p:nvGrpSpPr>
          <p:cNvPr id="1035" name="群組 12"/>
          <p:cNvGrpSpPr>
            <a:grpSpLocks/>
          </p:cNvGrpSpPr>
          <p:nvPr userDrawn="1"/>
        </p:nvGrpSpPr>
        <p:grpSpPr bwMode="auto">
          <a:xfrm>
            <a:off x="7358063" y="285750"/>
            <a:ext cx="857250" cy="142875"/>
            <a:chOff x="7286625" y="214313"/>
            <a:chExt cx="1285875" cy="214312"/>
          </a:xfrm>
        </p:grpSpPr>
        <p:pic>
          <p:nvPicPr>
            <p:cNvPr id="1036" name="Picture 5" descr="C:\Documents and Settings\Administrator\桌面\未命名-7.png"/>
            <p:cNvPicPr>
              <a:picLocks noChangeAspect="1" noChangeArrowheads="1"/>
            </p:cNvPicPr>
            <p:nvPr/>
          </p:nvPicPr>
          <p:blipFill>
            <a:blip r:embed="rId13" cstate="print"/>
            <a:srcRect/>
            <a:stretch>
              <a:fillRect/>
            </a:stretch>
          </p:blipFill>
          <p:spPr bwMode="auto">
            <a:xfrm>
              <a:off x="7286625" y="214313"/>
              <a:ext cx="523875" cy="214312"/>
            </a:xfrm>
            <a:prstGeom prst="rect">
              <a:avLst/>
            </a:prstGeom>
            <a:noFill/>
            <a:ln w="9525">
              <a:noFill/>
              <a:miter lim="800000"/>
              <a:headEnd/>
              <a:tailEnd/>
            </a:ln>
          </p:spPr>
        </p:pic>
        <p:pic>
          <p:nvPicPr>
            <p:cNvPr id="1037" name="Picture 6" descr="C:\Documents and Settings\Administrator\桌面\未命名-5.png"/>
            <p:cNvPicPr>
              <a:picLocks noChangeAspect="1" noChangeArrowheads="1"/>
            </p:cNvPicPr>
            <p:nvPr/>
          </p:nvPicPr>
          <p:blipFill>
            <a:blip r:embed="rId14" cstate="print"/>
            <a:srcRect/>
            <a:stretch>
              <a:fillRect/>
            </a:stretch>
          </p:blipFill>
          <p:spPr bwMode="auto">
            <a:xfrm>
              <a:off x="7929563" y="285750"/>
              <a:ext cx="642937" cy="142875"/>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897" r:id="rId1"/>
    <p:sldLayoutId id="2147483898" r:id="rId2"/>
    <p:sldLayoutId id="2147483890" r:id="rId3"/>
    <p:sldLayoutId id="2147483891" r:id="rId4"/>
    <p:sldLayoutId id="2147483899" r:id="rId5"/>
    <p:sldLayoutId id="2147483900" r:id="rId6"/>
    <p:sldLayoutId id="2147483892" r:id="rId7"/>
    <p:sldLayoutId id="2147483893" r:id="rId8"/>
    <p:sldLayoutId id="2147483894" r:id="rId9"/>
    <p:sldLayoutId id="2147483895" r:id="rId10"/>
    <p:sldLayoutId id="2147483896" r:id="rId11"/>
  </p:sldLayoutIdLst>
  <p:hf hdr="0" ftr="0" dt="0"/>
  <p:txStyles>
    <p:titleStyle>
      <a:lvl1pPr algn="l" rtl="0" eaLnBrk="0" fontAlgn="base" hangingPunct="0">
        <a:spcBef>
          <a:spcPct val="0"/>
        </a:spcBef>
        <a:spcAft>
          <a:spcPct val="0"/>
        </a:spcAft>
        <a:defRPr sz="3600" kern="1200">
          <a:solidFill>
            <a:srgbClr val="2C9889"/>
          </a:solidFill>
          <a:latin typeface="+mj-lt"/>
          <a:ea typeface="+mj-ea"/>
          <a:cs typeface="+mj-cs"/>
        </a:defRPr>
      </a:lvl1pPr>
      <a:lvl2pPr algn="l" rtl="0" eaLnBrk="0" fontAlgn="base" hangingPunct="0">
        <a:spcBef>
          <a:spcPct val="0"/>
        </a:spcBef>
        <a:spcAft>
          <a:spcPct val="0"/>
        </a:spcAft>
        <a:defRPr sz="3600">
          <a:solidFill>
            <a:srgbClr val="2C9889"/>
          </a:solidFill>
          <a:latin typeface="Trebuchet MS" pitchFamily="34" charset="0"/>
          <a:ea typeface="微軟正黑體" pitchFamily="34" charset="-120"/>
        </a:defRPr>
      </a:lvl2pPr>
      <a:lvl3pPr algn="l" rtl="0" eaLnBrk="0" fontAlgn="base" hangingPunct="0">
        <a:spcBef>
          <a:spcPct val="0"/>
        </a:spcBef>
        <a:spcAft>
          <a:spcPct val="0"/>
        </a:spcAft>
        <a:defRPr sz="3600">
          <a:solidFill>
            <a:srgbClr val="2C9889"/>
          </a:solidFill>
          <a:latin typeface="Trebuchet MS" pitchFamily="34" charset="0"/>
          <a:ea typeface="微軟正黑體" pitchFamily="34" charset="-120"/>
        </a:defRPr>
      </a:lvl3pPr>
      <a:lvl4pPr algn="l" rtl="0" eaLnBrk="0" fontAlgn="base" hangingPunct="0">
        <a:spcBef>
          <a:spcPct val="0"/>
        </a:spcBef>
        <a:spcAft>
          <a:spcPct val="0"/>
        </a:spcAft>
        <a:defRPr sz="3600">
          <a:solidFill>
            <a:srgbClr val="2C9889"/>
          </a:solidFill>
          <a:latin typeface="Trebuchet MS" pitchFamily="34" charset="0"/>
          <a:ea typeface="微軟正黑體" pitchFamily="34" charset="-120"/>
        </a:defRPr>
      </a:lvl4pPr>
      <a:lvl5pPr algn="l" rtl="0" eaLnBrk="0" fontAlgn="base" hangingPunct="0">
        <a:spcBef>
          <a:spcPct val="0"/>
        </a:spcBef>
        <a:spcAft>
          <a:spcPct val="0"/>
        </a:spcAft>
        <a:defRPr sz="3600">
          <a:solidFill>
            <a:srgbClr val="2C9889"/>
          </a:solidFill>
          <a:latin typeface="Trebuchet MS" pitchFamily="34" charset="0"/>
          <a:ea typeface="微軟正黑體" pitchFamily="34" charset="-120"/>
        </a:defRPr>
      </a:lvl5pPr>
      <a:lvl6pPr marL="457200" algn="l" rtl="0" fontAlgn="base">
        <a:spcBef>
          <a:spcPct val="0"/>
        </a:spcBef>
        <a:spcAft>
          <a:spcPct val="0"/>
        </a:spcAft>
        <a:defRPr sz="4000">
          <a:solidFill>
            <a:srgbClr val="2C9889"/>
          </a:solidFill>
          <a:latin typeface="Trebuchet MS" pitchFamily="34" charset="0"/>
          <a:ea typeface="微軟正黑體" pitchFamily="34" charset="-120"/>
        </a:defRPr>
      </a:lvl6pPr>
      <a:lvl7pPr marL="914400" algn="l" rtl="0" fontAlgn="base">
        <a:spcBef>
          <a:spcPct val="0"/>
        </a:spcBef>
        <a:spcAft>
          <a:spcPct val="0"/>
        </a:spcAft>
        <a:defRPr sz="4000">
          <a:solidFill>
            <a:srgbClr val="2C9889"/>
          </a:solidFill>
          <a:latin typeface="Trebuchet MS" pitchFamily="34" charset="0"/>
          <a:ea typeface="微軟正黑體" pitchFamily="34" charset="-120"/>
        </a:defRPr>
      </a:lvl7pPr>
      <a:lvl8pPr marL="1371600" algn="l" rtl="0" fontAlgn="base">
        <a:spcBef>
          <a:spcPct val="0"/>
        </a:spcBef>
        <a:spcAft>
          <a:spcPct val="0"/>
        </a:spcAft>
        <a:defRPr sz="4000">
          <a:solidFill>
            <a:srgbClr val="2C9889"/>
          </a:solidFill>
          <a:latin typeface="Trebuchet MS" pitchFamily="34" charset="0"/>
          <a:ea typeface="微軟正黑體" pitchFamily="34" charset="-120"/>
        </a:defRPr>
      </a:lvl8pPr>
      <a:lvl9pPr marL="1828800" algn="l" rtl="0" fontAlgn="base">
        <a:spcBef>
          <a:spcPct val="0"/>
        </a:spcBef>
        <a:spcAft>
          <a:spcPct val="0"/>
        </a:spcAft>
        <a:defRPr sz="4000">
          <a:solidFill>
            <a:srgbClr val="2C9889"/>
          </a:solidFill>
          <a:latin typeface="Trebuchet MS" pitchFamily="34" charset="0"/>
          <a:ea typeface="微軟正黑體" pitchFamily="34" charset="-120"/>
        </a:defRPr>
      </a:lvl9pPr>
    </p:titleStyle>
    <p:bodyStyle>
      <a:lvl1pPr marL="365125" indent="-255588" algn="l" rtl="0" eaLnBrk="0" fontAlgn="base" hangingPunct="0">
        <a:spcBef>
          <a:spcPts val="300"/>
        </a:spcBef>
        <a:spcAft>
          <a:spcPct val="0"/>
        </a:spcAft>
        <a:buClr>
          <a:srgbClr val="7B9B57"/>
        </a:buClr>
        <a:buFont typeface="Georgia" pitchFamily="18" charset="0"/>
        <a:buChar char="•"/>
        <a:defRPr sz="2400" kern="1200">
          <a:solidFill>
            <a:srgbClr val="595959"/>
          </a:solidFill>
          <a:latin typeface="+mj-ea"/>
          <a:ea typeface="+mj-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000" kern="1200">
          <a:solidFill>
            <a:srgbClr val="3D6F57"/>
          </a:solidFill>
          <a:latin typeface="+mj-ea"/>
          <a:ea typeface="+mj-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j-ea"/>
          <a:ea typeface="+mj-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000" kern="1200">
          <a:solidFill>
            <a:schemeClr val="accent1"/>
          </a:solidFill>
          <a:latin typeface="+mj-ea"/>
          <a:ea typeface="+mj-ea"/>
          <a:cs typeface="+mn-cs"/>
        </a:defRPr>
      </a:lvl4pPr>
      <a:lvl5pPr marL="1389063" indent="-182563" algn="l" rtl="0" eaLnBrk="0" fontAlgn="base" hangingPunct="0">
        <a:spcBef>
          <a:spcPts val="300"/>
        </a:spcBef>
        <a:spcAft>
          <a:spcPct val="0"/>
        </a:spcAft>
        <a:buClr>
          <a:srgbClr val="7B9B57"/>
        </a:buClr>
        <a:buFont typeface="Georgia" pitchFamily="18" charset="0"/>
        <a:buChar char="▫"/>
        <a:defRPr sz="2000" kern="1200">
          <a:solidFill>
            <a:srgbClr val="7B9B57"/>
          </a:solidFill>
          <a:latin typeface="+mj-ea"/>
          <a:ea typeface="+mj-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gif"/><Relationship Id="rId5" Type="http://schemas.openxmlformats.org/officeDocument/2006/relationships/hyperlink" Target="https://www.youtube.com/watch?time_continue=7&amp;v=QjngPW6XVvI" TargetMode="External"/><Relationship Id="rId4" Type="http://schemas.openxmlformats.org/officeDocument/2006/relationships/notesSlide" Target="../notesSlides/notesSlide14.xml"/><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hyperlink" Target="https://www.sportsv.net/articles/44199"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2"/>
          <p:cNvSpPr>
            <a:spLocks noGrp="1"/>
          </p:cNvSpPr>
          <p:nvPr>
            <p:ph type="ctrTitle"/>
          </p:nvPr>
        </p:nvSpPr>
        <p:spPr>
          <a:xfrm>
            <a:off x="351468" y="4771579"/>
            <a:ext cx="8036956" cy="852488"/>
          </a:xfrm>
        </p:spPr>
        <p:txBody>
          <a:bodyPr>
            <a:noAutofit/>
          </a:bodyPr>
          <a:lstStyle/>
          <a:p>
            <a:pPr eaLnBrk="1" hangingPunct="1"/>
            <a:r>
              <a:rPr lang="zh-CN" altLang="en-US" sz="3200" dirty="0">
                <a:latin typeface="微軟正黑體" panose="020B0604030504040204" pitchFamily="34" charset="-120"/>
                <a:ea typeface="微軟正黑體" panose="020B0604030504040204" pitchFamily="34" charset="-120"/>
              </a:rPr>
              <a:t>魔球</a:t>
            </a:r>
            <a:r>
              <a:rPr lang="en-US" altLang="zh-CN" sz="3200" dirty="0">
                <a:latin typeface="微軟正黑體" panose="020B0604030504040204" pitchFamily="34" charset="-120"/>
                <a:ea typeface="微軟正黑體" panose="020B0604030504040204" pitchFamily="34" charset="-120"/>
              </a:rPr>
              <a:t>2.0-</a:t>
            </a:r>
            <a:r>
              <a:rPr lang="zh-CN" altLang="en-US" sz="3200" dirty="0">
                <a:latin typeface="微軟正黑體" panose="020B0604030504040204" pitchFamily="34" charset="-120"/>
                <a:ea typeface="微軟正黑體" panose="020B0604030504040204" pitchFamily="34" charset="-120"/>
              </a:rPr>
              <a:t>棒球</a:t>
            </a:r>
            <a:r>
              <a:rPr lang="zh-CN" altLang="en-US" sz="3200" dirty="0" smtClean="0">
                <a:latin typeface="微軟正黑體" panose="020B0604030504040204" pitchFamily="34" charset="-120"/>
                <a:ea typeface="微軟正黑體" panose="020B0604030504040204" pitchFamily="34" charset="-120"/>
              </a:rPr>
              <a:t>數據逆轉</a:t>
            </a:r>
            <a:r>
              <a:rPr lang="zh-CN" altLang="en-US" sz="3200" dirty="0">
                <a:latin typeface="微軟正黑體" panose="020B0604030504040204" pitchFamily="34" charset="-120"/>
                <a:ea typeface="微軟正黑體" panose="020B0604030504040204" pitchFamily="34" charset="-120"/>
              </a:rPr>
              <a:t>力</a:t>
            </a:r>
            <a:endParaRPr lang="zh-TW" altLang="en-US" sz="3200" dirty="0">
              <a:latin typeface="微軟正黑體" panose="020B0604030504040204" pitchFamily="34" charset="-120"/>
              <a:ea typeface="微軟正黑體" panose="020B0604030504040204" pitchFamily="34" charset="-120"/>
            </a:endParaRPr>
          </a:p>
        </p:txBody>
      </p:sp>
      <p:sp>
        <p:nvSpPr>
          <p:cNvPr id="6147" name="副標題 4"/>
          <p:cNvSpPr>
            <a:spLocks noGrp="1"/>
          </p:cNvSpPr>
          <p:nvPr>
            <p:ph type="subTitle" idx="1"/>
          </p:nvPr>
        </p:nvSpPr>
        <p:spPr>
          <a:xfrm>
            <a:off x="357188" y="5373216"/>
            <a:ext cx="4953000" cy="785813"/>
          </a:xfrm>
        </p:spPr>
        <p:txBody>
          <a:bodyPr/>
          <a:lstStyle/>
          <a:p>
            <a:pPr marL="63500" eaLnBrk="1" hangingPunct="1"/>
            <a:endParaRPr lang="en-US" altLang="zh-TW" dirty="0"/>
          </a:p>
          <a:p>
            <a:pPr marL="63500" eaLnBrk="1" hangingPunct="1"/>
            <a:r>
              <a:rPr lang="zh-TW" altLang="en-US" dirty="0"/>
              <a:t>財務金融資訊科 陳明賢</a:t>
            </a:r>
            <a:endParaRPr lang="en-US" altLang="zh-TW" dirty="0"/>
          </a:p>
        </p:txBody>
      </p:sp>
      <p:sp>
        <p:nvSpPr>
          <p:cNvPr id="6" name="副標題 4"/>
          <p:cNvSpPr txBox="1">
            <a:spLocks/>
          </p:cNvSpPr>
          <p:nvPr/>
        </p:nvSpPr>
        <p:spPr bwMode="auto">
          <a:xfrm>
            <a:off x="406376" y="6237312"/>
            <a:ext cx="1357312" cy="285750"/>
          </a:xfrm>
          <a:prstGeom prst="rect">
            <a:avLst/>
          </a:prstGeom>
          <a:noFill/>
          <a:ln w="9525">
            <a:noFill/>
            <a:miter lim="800000"/>
            <a:headEnd/>
            <a:tailEnd/>
          </a:ln>
        </p:spPr>
        <p:txBody>
          <a:bodyPr>
            <a:normAutofit/>
          </a:bodyPr>
          <a:lstStyle/>
          <a:p>
            <a:pPr marL="63500">
              <a:spcBef>
                <a:spcPts val="300"/>
              </a:spcBef>
              <a:buClr>
                <a:srgbClr val="7B9B57"/>
              </a:buClr>
              <a:buFont typeface="Georgia" pitchFamily="18" charset="0"/>
              <a:buNone/>
              <a:defRPr/>
            </a:pPr>
            <a:r>
              <a:rPr kumimoji="0" lang="en-US" altLang="zh-TW" sz="1200" b="1" dirty="0">
                <a:solidFill>
                  <a:schemeClr val="tx2"/>
                </a:solidFill>
                <a:latin typeface="+mj-ea"/>
                <a:ea typeface="+mj-ea"/>
              </a:rPr>
              <a:t>2019/7/17</a:t>
            </a:r>
            <a:endParaRPr kumimoji="0" lang="zh-TW" altLang="en-US" sz="1200" b="1" dirty="0">
              <a:solidFill>
                <a:schemeClr val="tx2"/>
              </a:solidFill>
              <a:latin typeface="+mj-ea"/>
              <a:ea typeface="+mj-ea"/>
            </a:endParaRPr>
          </a:p>
        </p:txBody>
      </p:sp>
      <p:sp>
        <p:nvSpPr>
          <p:cNvPr id="5" name="副標題 8"/>
          <p:cNvSpPr txBox="1">
            <a:spLocks/>
          </p:cNvSpPr>
          <p:nvPr/>
        </p:nvSpPr>
        <p:spPr bwMode="auto">
          <a:xfrm>
            <a:off x="7429500" y="6215063"/>
            <a:ext cx="1071563" cy="285750"/>
          </a:xfrm>
          <a:prstGeom prst="rect">
            <a:avLst/>
          </a:prstGeom>
          <a:noFill/>
          <a:ln w="9525">
            <a:noFill/>
            <a:miter lim="800000"/>
            <a:headEnd/>
            <a:tailEnd/>
          </a:ln>
        </p:spPr>
        <p:txBody>
          <a:bodyPr/>
          <a:lstStyle/>
          <a:p>
            <a:pPr marL="63500"/>
            <a:r>
              <a:rPr lang="en-US" altLang="zh-TW" sz="1600" b="1" dirty="0">
                <a:solidFill>
                  <a:srgbClr val="2C9889"/>
                </a:solidFill>
                <a:latin typeface="微軟正黑體" pitchFamily="34" charset="-120"/>
                <a:ea typeface="微軟正黑體" pitchFamily="34" charset="-120"/>
              </a:rPr>
              <a:t>Internal</a:t>
            </a:r>
            <a:endParaRPr lang="zh-TW" altLang="en-US" sz="1600" b="1" dirty="0">
              <a:solidFill>
                <a:srgbClr val="2C9889"/>
              </a:solidFill>
              <a:latin typeface="微軟正黑體" pitchFamily="34" charset="-120"/>
              <a:ea typeface="微軟正黑體" pitchFamily="34" charset="-12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CN" altLang="en-US" dirty="0"/>
              <a:t>棒球科技</a:t>
            </a:r>
            <a:r>
              <a:rPr lang="en-US" altLang="zh-CN" dirty="0"/>
              <a:t>- </a:t>
            </a:r>
            <a:r>
              <a:rPr lang="en-US" altLang="zh-CN" dirty="0" err="1"/>
              <a:t>Rapsodo</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9</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767617" y="1587412"/>
            <a:ext cx="7376258" cy="954107"/>
          </a:xfrm>
          <a:prstGeom prst="rect">
            <a:avLst/>
          </a:prstGeom>
          <a:noFill/>
        </p:spPr>
        <p:txBody>
          <a:bodyPr wrap="square" rtlCol="0">
            <a:spAutoFit/>
          </a:bodyPr>
          <a:lstStyle/>
          <a:p>
            <a:pPr marL="342900" indent="-342900">
              <a:buFont typeface="Wingdings" panose="05000000000000000000" pitchFamily="2" charset="2"/>
              <a:buChar char="Ø"/>
            </a:pPr>
            <a:r>
              <a:rPr lang="zh-TW" altLang="en-US" sz="2000" b="1" dirty="0">
                <a:latin typeface="+mj-ea"/>
                <a:ea typeface="+mj-ea"/>
              </a:rPr>
              <a:t>因為易於架設、輕便的特性，方便性相當高，而目前在印地安人</a:t>
            </a:r>
            <a:r>
              <a:rPr lang="en-US" altLang="zh-TW" sz="2000" b="1" dirty="0">
                <a:latin typeface="+mj-ea"/>
                <a:ea typeface="+mj-ea"/>
              </a:rPr>
              <a:t>3A</a:t>
            </a:r>
            <a:r>
              <a:rPr lang="zh-TW" altLang="en-US" sz="2000" b="1" dirty="0">
                <a:latin typeface="+mj-ea"/>
                <a:ea typeface="+mj-ea"/>
              </a:rPr>
              <a:t>的胡智為也是這項追蹤工具的受益者之一</a:t>
            </a:r>
            <a:r>
              <a:rPr lang="zh-TW" altLang="en-US" sz="2000" b="1" dirty="0" smtClean="0">
                <a:latin typeface="+mj-ea"/>
                <a:ea typeface="+mj-ea"/>
              </a:rPr>
              <a:t>。</a:t>
            </a:r>
            <a:endParaRPr lang="en-US" altLang="zh-TW" sz="2000" b="1" dirty="0" smtClean="0">
              <a:latin typeface="+mj-ea"/>
              <a:ea typeface="+mj-ea"/>
            </a:endParaRPr>
          </a:p>
          <a:p>
            <a:r>
              <a:rPr lang="en-US" altLang="zh-TW" sz="1600" dirty="0" smtClean="0">
                <a:latin typeface="+mj-ea"/>
                <a:ea typeface="+mj-ea"/>
              </a:rPr>
              <a:t>       </a:t>
            </a:r>
            <a:endParaRPr kumimoji="1" lang="en-US" altLang="zh-TW" sz="1600" dirty="0">
              <a:latin typeface="+mj-ea"/>
              <a:ea typeface="+mj-ea"/>
            </a:endParaRPr>
          </a:p>
        </p:txBody>
      </p:sp>
      <p:pic>
        <p:nvPicPr>
          <p:cNvPr id="10" name="圖片 9">
            <a:extLst>
              <a:ext uri="{FF2B5EF4-FFF2-40B4-BE49-F238E27FC236}">
                <a16:creationId xmlns:a16="http://schemas.microsoft.com/office/drawing/2014/main" id="{352BC06D-626F-3040-9FFA-118391C78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466" y="2394780"/>
            <a:ext cx="5040560" cy="4281666"/>
          </a:xfrm>
          <a:prstGeom prst="rect">
            <a:avLst/>
          </a:prstGeom>
        </p:spPr>
      </p:pic>
      <p:pic>
        <p:nvPicPr>
          <p:cNvPr id="3" name="圖片 2"/>
          <p:cNvPicPr>
            <a:picLocks noChangeAspect="1"/>
          </p:cNvPicPr>
          <p:nvPr/>
        </p:nvPicPr>
        <p:blipFill>
          <a:blip r:embed="rId4"/>
          <a:stretch>
            <a:fillRect/>
          </a:stretch>
        </p:blipFill>
        <p:spPr>
          <a:xfrm>
            <a:off x="971600" y="2488060"/>
            <a:ext cx="6290451" cy="4188386"/>
          </a:xfrm>
          <a:prstGeom prst="rect">
            <a:avLst/>
          </a:prstGeom>
        </p:spPr>
      </p:pic>
    </p:spTree>
    <p:extLst>
      <p:ext uri="{BB962C8B-B14F-4D97-AF65-F5344CB8AC3E}">
        <p14:creationId xmlns:p14="http://schemas.microsoft.com/office/powerpoint/2010/main" val="299638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TW" altLang="en-US" dirty="0"/>
              <a:t>投手科學家</a:t>
            </a:r>
            <a:r>
              <a:rPr lang="en-US" altLang="zh-TW" dirty="0"/>
              <a:t> Trevor </a:t>
            </a:r>
            <a:r>
              <a:rPr lang="en-US" altLang="zh-TW" dirty="0" smtClean="0"/>
              <a:t>Bauer-1</a:t>
            </a:r>
            <a:r>
              <a:rPr lang="zh-TW" altLang="zh-TW" dirty="0" smtClean="0"/>
              <a:t> </a:t>
            </a:r>
            <a:endParaRPr lang="zh-TW" altLang="en-US" dirty="0"/>
          </a:p>
        </p:txBody>
      </p:sp>
      <p:sp>
        <p:nvSpPr>
          <p:cNvPr id="6" name="內容版面配置區 5"/>
          <p:cNvSpPr>
            <a:spLocks noGrp="1"/>
          </p:cNvSpPr>
          <p:nvPr>
            <p:ph idx="1"/>
          </p:nvPr>
        </p:nvSpPr>
        <p:spPr>
          <a:xfrm>
            <a:off x="457200" y="1550516"/>
            <a:ext cx="8229600" cy="4429156"/>
          </a:xfrm>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10</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767617" y="1577547"/>
            <a:ext cx="7376258" cy="1569660"/>
          </a:xfrm>
          <a:prstGeom prst="rect">
            <a:avLst/>
          </a:prstGeom>
          <a:noFill/>
        </p:spPr>
        <p:txBody>
          <a:bodyPr wrap="square" rtlCol="0">
            <a:spAutoFit/>
          </a:bodyPr>
          <a:lstStyle/>
          <a:p>
            <a:pPr marL="342900" indent="-342900">
              <a:buFont typeface="Wingdings" panose="05000000000000000000" pitchFamily="2" charset="2"/>
              <a:buChar char="Ø"/>
            </a:pPr>
            <a:r>
              <a:rPr lang="zh-TW" altLang="en-US" sz="2000" b="1" dirty="0" smtClean="0">
                <a:latin typeface="+mj-ea"/>
                <a:ea typeface="+mj-ea"/>
              </a:rPr>
              <a:t>被</a:t>
            </a:r>
            <a:r>
              <a:rPr lang="zh-TW" altLang="en-US" sz="2000" b="1" dirty="0">
                <a:latin typeface="+mj-ea"/>
                <a:ea typeface="+mj-ea"/>
              </a:rPr>
              <a:t>棒球耽誤的</a:t>
            </a:r>
            <a:r>
              <a:rPr lang="zh-TW" altLang="en-US" sz="2000" b="1" dirty="0" smtClean="0">
                <a:latin typeface="+mj-ea"/>
                <a:ea typeface="+mj-ea"/>
              </a:rPr>
              <a:t>科學家</a:t>
            </a:r>
            <a:endParaRPr lang="en-US" altLang="zh-TW" sz="2000" b="1" dirty="0" smtClean="0">
              <a:latin typeface="+mj-ea"/>
              <a:ea typeface="+mj-ea"/>
            </a:endParaRPr>
          </a:p>
          <a:p>
            <a:pPr marL="342900" indent="-342900">
              <a:buFont typeface="Wingdings" panose="05000000000000000000" pitchFamily="2" charset="2"/>
              <a:buChar char="Ø"/>
            </a:pPr>
            <a:r>
              <a:rPr lang="zh-TW" altLang="en-US" sz="2000" b="1" dirty="0" smtClean="0">
                <a:latin typeface="+mj-ea"/>
                <a:ea typeface="+mj-ea"/>
              </a:rPr>
              <a:t>一種堅持叫</a:t>
            </a:r>
            <a:r>
              <a:rPr lang="en-US" altLang="zh-TW" sz="2000" b="1" dirty="0" smtClean="0">
                <a:latin typeface="+mj-ea"/>
                <a:ea typeface="+mj-ea"/>
              </a:rPr>
              <a:t>Trevor Bauer</a:t>
            </a:r>
          </a:p>
          <a:p>
            <a:pPr marL="342900" indent="-342900">
              <a:buFont typeface="Wingdings" panose="05000000000000000000" pitchFamily="2" charset="2"/>
              <a:buChar char="Ø"/>
            </a:pPr>
            <a:r>
              <a:rPr lang="zh-TW" altLang="en-US" sz="2000" b="1" dirty="0" smtClean="0">
                <a:latin typeface="微軟正黑體" panose="020B0604030504040204" pitchFamily="34" charset="-120"/>
                <a:ea typeface="微軟正黑體" panose="020B0604030504040204" pitchFamily="34" charset="-120"/>
              </a:rPr>
              <a:t>是</a:t>
            </a:r>
            <a:r>
              <a:rPr lang="en-US" altLang="zh-TW" sz="2000" b="1" dirty="0">
                <a:latin typeface="微軟正黑體" panose="020B0604030504040204" pitchFamily="34" charset="-120"/>
                <a:ea typeface="微軟正黑體" panose="020B0604030504040204" pitchFamily="34" charset="-120"/>
              </a:rPr>
              <a:t>Parry Husband</a:t>
            </a:r>
            <a:r>
              <a:rPr lang="zh-TW" altLang="en-US" sz="2000" b="1" dirty="0">
                <a:latin typeface="微軟正黑體" panose="020B0604030504040204" pitchFamily="34" charset="-120"/>
                <a:ea typeface="微軟正黑體" panose="020B0604030504040204" pitchFamily="34" charset="-120"/>
              </a:rPr>
              <a:t>有效球速</a:t>
            </a:r>
            <a:r>
              <a:rPr lang="en-US" altLang="zh-TW" sz="2000" b="1" dirty="0">
                <a:latin typeface="微軟正黑體" panose="020B0604030504040204" pitchFamily="34" charset="-120"/>
                <a:ea typeface="微軟正黑體" panose="020B0604030504040204" pitchFamily="34" charset="-120"/>
              </a:rPr>
              <a:t>(effective velocity, EV)</a:t>
            </a:r>
            <a:r>
              <a:rPr lang="zh-TW" altLang="en-US" sz="2000" b="1" dirty="0">
                <a:latin typeface="微軟正黑體" panose="020B0604030504040204" pitchFamily="34" charset="-120"/>
                <a:ea typeface="微軟正黑體" panose="020B0604030504040204" pitchFamily="34" charset="-120"/>
              </a:rPr>
              <a:t>的信徒 </a:t>
            </a:r>
            <a:endParaRPr lang="en-US" altLang="zh-TW" sz="2000" b="1" dirty="0">
              <a:latin typeface="微軟正黑體" panose="020B0604030504040204" pitchFamily="34" charset="-120"/>
              <a:ea typeface="微軟正黑體" panose="020B0604030504040204" pitchFamily="34" charset="-120"/>
            </a:endParaRPr>
          </a:p>
          <a:p>
            <a:endParaRPr lang="en-US" altLang="zh-TW" dirty="0"/>
          </a:p>
          <a:p>
            <a:endParaRPr lang="en-US" altLang="zh-TW" dirty="0"/>
          </a:p>
        </p:txBody>
      </p:sp>
      <p:pic>
        <p:nvPicPr>
          <p:cNvPr id="28" name="圖片 27">
            <a:extLst>
              <a:ext uri="{FF2B5EF4-FFF2-40B4-BE49-F238E27FC236}">
                <a16:creationId xmlns:a16="http://schemas.microsoft.com/office/drawing/2014/main" id="{7AFEE4E9-B4F7-3845-AEC5-418F18673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5656" y="2928418"/>
            <a:ext cx="5098122" cy="2042963"/>
          </a:xfrm>
          <a:prstGeom prst="rect">
            <a:avLst/>
          </a:prstGeom>
        </p:spPr>
      </p:pic>
      <p:pic>
        <p:nvPicPr>
          <p:cNvPr id="32" name="線上媒體 28" descr="Relative height is important when attacking hitters as demonstrated here by @BauerOutage with this slurvefastball combination">
            <a:hlinkClick r:id="" action="ppaction://media"/>
            <a:extLst>
              <a:ext uri="{FF2B5EF4-FFF2-40B4-BE49-F238E27FC236}">
                <a16:creationId xmlns:a16="http://schemas.microsoft.com/office/drawing/2014/main" id="{C718199A-AAE8-B248-9A16-577F3A8F831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85750" y="2823500"/>
            <a:ext cx="5719318" cy="3217117"/>
          </a:xfrm>
          <a:prstGeom prst="rect">
            <a:avLst/>
          </a:prstGeom>
        </p:spPr>
      </p:pic>
      <p:pic>
        <p:nvPicPr>
          <p:cNvPr id="31" name="圖片 30">
            <a:extLst>
              <a:ext uri="{FF2B5EF4-FFF2-40B4-BE49-F238E27FC236}">
                <a16:creationId xmlns:a16="http://schemas.microsoft.com/office/drawing/2014/main" id="{697641CE-0BC3-D84F-AE50-E92F1E1E9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965" y="2545625"/>
            <a:ext cx="5791103" cy="3772866"/>
          </a:xfrm>
          <a:prstGeom prst="rect">
            <a:avLst/>
          </a:prstGeom>
        </p:spPr>
      </p:pic>
    </p:spTree>
    <p:extLst>
      <p:ext uri="{BB962C8B-B14F-4D97-AF65-F5344CB8AC3E}">
        <p14:creationId xmlns:p14="http://schemas.microsoft.com/office/powerpoint/2010/main" val="352000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2"/>
                                        </p:tgtEl>
                                        <p:attrNameLst>
                                          <p:attrName>style.visibility</p:attrName>
                                        </p:attrNameLst>
                                      </p:cBhvr>
                                      <p:to>
                                        <p:strVal val="hidden"/>
                                      </p:to>
                                    </p:set>
                                    <p:cmd type="call" cmd="stop">
                                      <p:cBhvr>
                                        <p:cTn id="11" dur="1">
                                          <p:stCondLst>
                                            <p:cond delay="0"/>
                                          </p:stCondLst>
                                        </p:cTn>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TW" altLang="en-US" dirty="0"/>
              <a:t>投手科學家</a:t>
            </a:r>
            <a:r>
              <a:rPr lang="en-US" altLang="zh-TW" dirty="0"/>
              <a:t> Trevor </a:t>
            </a:r>
            <a:r>
              <a:rPr lang="en-US" altLang="zh-TW" dirty="0" smtClean="0"/>
              <a:t>Bauer-2</a:t>
            </a:r>
            <a:r>
              <a:rPr lang="zh-TW" altLang="zh-TW" dirty="0" smtClean="0"/>
              <a:t> </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11</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605786" y="1466766"/>
            <a:ext cx="7523637" cy="1015663"/>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latin typeface="微軟正黑體" panose="020B0604030504040204" pitchFamily="34" charset="-120"/>
                <a:ea typeface="微軟正黑體" panose="020B0604030504040204" pitchFamily="34" charset="-120"/>
              </a:rPr>
              <a:t>Driveline</a:t>
            </a:r>
            <a:r>
              <a:rPr lang="zh-TW" altLang="en-US" sz="2400" b="1" dirty="0">
                <a:latin typeface="微軟正黑體" panose="020B0604030504040204" pitchFamily="34" charset="-120"/>
                <a:ea typeface="微軟正黑體" panose="020B0604030504040204" pitchFamily="34" charset="-120"/>
              </a:rPr>
              <a:t>棒球學校</a:t>
            </a:r>
            <a:endParaRPr lang="en-US" altLang="zh-TW" sz="2400" b="1" dirty="0">
              <a:latin typeface="微軟正黑體" panose="020B0604030504040204" pitchFamily="34" charset="-120"/>
              <a:ea typeface="微軟正黑體" panose="020B0604030504040204" pitchFamily="34" charset="-120"/>
            </a:endParaRPr>
          </a:p>
          <a:p>
            <a:endParaRPr lang="en-US" altLang="zh-TW" dirty="0"/>
          </a:p>
          <a:p>
            <a:endParaRPr lang="en-US" altLang="zh-TW" dirty="0"/>
          </a:p>
        </p:txBody>
      </p:sp>
      <p:pic>
        <p:nvPicPr>
          <p:cNvPr id="12" name="圖片 11">
            <a:extLst>
              <a:ext uri="{FF2B5EF4-FFF2-40B4-BE49-F238E27FC236}">
                <a16:creationId xmlns:a16="http://schemas.microsoft.com/office/drawing/2014/main" id="{E5AA8EA2-CC19-584A-9F84-7DD89C634A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037" y="1932416"/>
            <a:ext cx="3921835" cy="2535164"/>
          </a:xfrm>
          <a:prstGeom prst="rect">
            <a:avLst/>
          </a:prstGeom>
        </p:spPr>
      </p:pic>
      <p:pic>
        <p:nvPicPr>
          <p:cNvPr id="19" name="圖片 18">
            <a:extLst>
              <a:ext uri="{FF2B5EF4-FFF2-40B4-BE49-F238E27FC236}">
                <a16:creationId xmlns:a16="http://schemas.microsoft.com/office/drawing/2014/main" id="{4E7A8EB7-2BDA-F149-9006-D3BDC4CFD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872" y="1932416"/>
            <a:ext cx="3533671" cy="2603505"/>
          </a:xfrm>
          <a:prstGeom prst="rect">
            <a:avLst/>
          </a:prstGeom>
        </p:spPr>
      </p:pic>
      <p:pic>
        <p:nvPicPr>
          <p:cNvPr id="14" name="圖片 13">
            <a:extLst>
              <a:ext uri="{FF2B5EF4-FFF2-40B4-BE49-F238E27FC236}">
                <a16:creationId xmlns:a16="http://schemas.microsoft.com/office/drawing/2014/main" id="{139974E4-A53B-394C-B284-65A49E8F6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037" y="1791208"/>
            <a:ext cx="6600092" cy="4866553"/>
          </a:xfrm>
          <a:prstGeom prst="rect">
            <a:avLst/>
          </a:prstGeom>
        </p:spPr>
      </p:pic>
    </p:spTree>
    <p:extLst>
      <p:ext uri="{BB962C8B-B14F-4D97-AF65-F5344CB8AC3E}">
        <p14:creationId xmlns:p14="http://schemas.microsoft.com/office/powerpoint/2010/main" val="382190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TW" altLang="en-US" dirty="0"/>
              <a:t>投手科學家</a:t>
            </a:r>
            <a:r>
              <a:rPr lang="en-US" altLang="zh-TW" dirty="0"/>
              <a:t> Trevor </a:t>
            </a:r>
            <a:r>
              <a:rPr lang="en-US" altLang="zh-TW" dirty="0" smtClean="0"/>
              <a:t>Bauer-3</a:t>
            </a:r>
            <a:r>
              <a:rPr lang="zh-TW" altLang="zh-TW" dirty="0" smtClean="0"/>
              <a:t> </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12</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457200" y="1643070"/>
            <a:ext cx="7376258" cy="369332"/>
          </a:xfrm>
          <a:prstGeom prst="rect">
            <a:avLst/>
          </a:prstGeom>
          <a:noFill/>
        </p:spPr>
        <p:txBody>
          <a:bodyPr wrap="square" rtlCol="0">
            <a:spAutoFit/>
          </a:bodyPr>
          <a:lstStyle/>
          <a:p>
            <a:r>
              <a:rPr lang="en-US" altLang="zh-TW" b="1" dirty="0"/>
              <a:t>How Trevor Bauer Remade His Slider — And Changed </a:t>
            </a:r>
            <a:r>
              <a:rPr lang="en-US" altLang="zh-TW" b="1" dirty="0" smtClean="0"/>
              <a:t>Baseball</a:t>
            </a:r>
            <a:endParaRPr lang="en-US" altLang="zh-TW" dirty="0"/>
          </a:p>
        </p:txBody>
      </p:sp>
      <p:pic>
        <p:nvPicPr>
          <p:cNvPr id="7" name="圖片 6">
            <a:extLst>
              <a:ext uri="{FF2B5EF4-FFF2-40B4-BE49-F238E27FC236}">
                <a16:creationId xmlns:a16="http://schemas.microsoft.com/office/drawing/2014/main" id="{5CB01248-4EC2-E947-8C0C-EEB0F56A7A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1" y="2276467"/>
            <a:ext cx="4152096" cy="3340036"/>
          </a:xfrm>
          <a:prstGeom prst="rect">
            <a:avLst/>
          </a:prstGeom>
        </p:spPr>
      </p:pic>
      <p:pic>
        <p:nvPicPr>
          <p:cNvPr id="9" name="圖片 8">
            <a:extLst>
              <a:ext uri="{FF2B5EF4-FFF2-40B4-BE49-F238E27FC236}">
                <a16:creationId xmlns:a16="http://schemas.microsoft.com/office/drawing/2014/main" id="{EC4CD537-D296-294C-8457-A2757BCE7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4511" y="2153667"/>
            <a:ext cx="4659977" cy="4021040"/>
          </a:xfrm>
          <a:prstGeom prst="rect">
            <a:avLst/>
          </a:prstGeom>
        </p:spPr>
      </p:pic>
      <p:pic>
        <p:nvPicPr>
          <p:cNvPr id="12" name="線上媒體 19" descr="Trevor Bauer, 3 pitch K Sequence all curveballs.">
            <a:hlinkClick r:id="" action="ppaction://media"/>
            <a:extLst>
              <a:ext uri="{FF2B5EF4-FFF2-40B4-BE49-F238E27FC236}">
                <a16:creationId xmlns:a16="http://schemas.microsoft.com/office/drawing/2014/main" id="{F1A934BF-CA2C-8749-82C5-3100BE08C58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3608" y="2016683"/>
            <a:ext cx="5832648" cy="4707967"/>
          </a:xfrm>
          <a:prstGeom prst="rect">
            <a:avLst/>
          </a:prstGeom>
        </p:spPr>
      </p:pic>
    </p:spTree>
    <p:extLst>
      <p:ext uri="{BB962C8B-B14F-4D97-AF65-F5344CB8AC3E}">
        <p14:creationId xmlns:p14="http://schemas.microsoft.com/office/powerpoint/2010/main" val="4257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CN" altLang="en-US" dirty="0"/>
              <a:t>數據分析案例</a:t>
            </a:r>
            <a:r>
              <a:rPr lang="en-US" altLang="zh-CN" dirty="0"/>
              <a:t>-</a:t>
            </a:r>
            <a:r>
              <a:rPr lang="zh-TW" altLang="en-US" dirty="0"/>
              <a:t>大聯盟曲球愈來愈難打！</a:t>
            </a:r>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13</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683568" y="1550516"/>
            <a:ext cx="7376258" cy="1200329"/>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曲球是棒球史上第一個被發明的變化球種，歷經一百多年發展演進，至今仍是投手最愛用的變化球種之一，以大聯盟來說，平均的曲球使用比例在變化球中僅次於滑球。值得注意的是，許多投手都十分愛用的曲球，在過去三年來，無論速度還是變化幅度，都創下有追蹤記錄以來的新猷</a:t>
            </a:r>
            <a:r>
              <a:rPr lang="zh-TW" altLang="en-US" b="1" dirty="0" smtClean="0">
                <a:latin typeface="微軟正黑體" panose="020B0604030504040204" pitchFamily="34" charset="-120"/>
                <a:ea typeface="微軟正黑體" panose="020B0604030504040204" pitchFamily="34" charset="-120"/>
              </a:rPr>
              <a:t>。</a:t>
            </a:r>
            <a:endParaRPr lang="en-US" altLang="zh-CN" b="1" dirty="0">
              <a:latin typeface="微軟正黑體" panose="020B0604030504040204" pitchFamily="34" charset="-120"/>
              <a:ea typeface="微軟正黑體" panose="020B0604030504040204" pitchFamily="34" charset="-120"/>
              <a:hlinkClick r:id="rId5"/>
            </a:endParaRPr>
          </a:p>
        </p:txBody>
      </p:sp>
      <p:pic>
        <p:nvPicPr>
          <p:cNvPr id="13" name="圖片 12">
            <a:extLst>
              <a:ext uri="{FF2B5EF4-FFF2-40B4-BE49-F238E27FC236}">
                <a16:creationId xmlns:a16="http://schemas.microsoft.com/office/drawing/2014/main" id="{D0D20E68-8EE6-6D43-A608-8479043E0F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59" y="3008753"/>
            <a:ext cx="4064000" cy="2717800"/>
          </a:xfrm>
          <a:prstGeom prst="rect">
            <a:avLst/>
          </a:prstGeom>
        </p:spPr>
      </p:pic>
      <p:pic>
        <p:nvPicPr>
          <p:cNvPr id="11" name="圖片 10">
            <a:extLst>
              <a:ext uri="{FF2B5EF4-FFF2-40B4-BE49-F238E27FC236}">
                <a16:creationId xmlns:a16="http://schemas.microsoft.com/office/drawing/2014/main" id="{64E5487F-A298-F54F-9421-BAC4C928A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0451" y="2998606"/>
            <a:ext cx="4427104" cy="3597737"/>
          </a:xfrm>
          <a:prstGeom prst="rect">
            <a:avLst/>
          </a:prstGeom>
        </p:spPr>
      </p:pic>
      <p:pic>
        <p:nvPicPr>
          <p:cNvPr id="7" name="圖片 6">
            <a:extLst>
              <a:ext uri="{FF2B5EF4-FFF2-40B4-BE49-F238E27FC236}">
                <a16:creationId xmlns:a16="http://schemas.microsoft.com/office/drawing/2014/main" id="{AC4742AE-AA12-1F4E-B2C8-3874C28E24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080" y="2854293"/>
            <a:ext cx="4521694" cy="3744999"/>
          </a:xfrm>
          <a:prstGeom prst="rect">
            <a:avLst/>
          </a:prstGeom>
        </p:spPr>
      </p:pic>
      <p:pic>
        <p:nvPicPr>
          <p:cNvPr id="14" name="線上媒體 13" descr="This Rich Hill curveball from yesterday is unreal.">
            <a:hlinkClick r:id="" action="ppaction://media"/>
            <a:extLst>
              <a:ext uri="{FF2B5EF4-FFF2-40B4-BE49-F238E27FC236}">
                <a16:creationId xmlns:a16="http://schemas.microsoft.com/office/drawing/2014/main" id="{D59CF715-A33F-7746-873F-FDB7B1B869B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44704" y="2805376"/>
            <a:ext cx="6718756" cy="3919274"/>
          </a:xfrm>
          <a:prstGeom prst="rect">
            <a:avLst/>
          </a:prstGeom>
        </p:spPr>
      </p:pic>
    </p:spTree>
    <p:extLst>
      <p:ext uri="{BB962C8B-B14F-4D97-AF65-F5344CB8AC3E}">
        <p14:creationId xmlns:p14="http://schemas.microsoft.com/office/powerpoint/2010/main" val="125857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36"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md type="call" cmd="stop">
                                      <p:cBhvr>
                                        <p:cTn id="11" dur="1">
                                          <p:stCondLst>
                                            <p:cond delay="0"/>
                                          </p:stCondLst>
                                        </p:cTn>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14"/>
                </p:tgtEl>
              </p:cMediaNode>
            </p:video>
            <p:seq concurrent="1" nextAc="seek">
              <p:cTn id="13" restart="whenNotActive" fill="hold" evtFilter="cancelBubble" nodeType="interactiveSeq">
                <p:stCondLst>
                  <p:cond evt="onClick" delay="0">
                    <p:tgtEl>
                      <p:spTgt spid="1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CN" altLang="en-US" dirty="0">
                <a:latin typeface="微軟正黑體" panose="020B0604030504040204" pitchFamily="34" charset="-120"/>
                <a:ea typeface="微軟正黑體" panose="020B0604030504040204" pitchFamily="34" charset="-120"/>
              </a:rPr>
              <a:t>數據分析案例</a:t>
            </a:r>
            <a:r>
              <a:rPr lang="en-US" altLang="zh-CN"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滯銷的前賽揚獎得主</a:t>
            </a:r>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14</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683568" y="1621332"/>
            <a:ext cx="7602626" cy="1200329"/>
          </a:xfrm>
          <a:prstGeom prst="rect">
            <a:avLst/>
          </a:prstGeom>
          <a:noFill/>
        </p:spPr>
        <p:txBody>
          <a:bodyPr wrap="square" rtlCol="0">
            <a:spAutoFit/>
          </a:bodyPr>
          <a:lstStyle/>
          <a:p>
            <a:pPr marL="285750" indent="-285750">
              <a:buFont typeface="Wingdings" panose="05000000000000000000" pitchFamily="2" charset="2"/>
              <a:buChar char="Ø"/>
            </a:pPr>
            <a:r>
              <a:rPr lang="zh-TW" altLang="en-US" b="1" dirty="0">
                <a:latin typeface="微軟正黑體" panose="020B0604030504040204" pitchFamily="34" charset="-120"/>
                <a:ea typeface="微軟正黑體" panose="020B0604030504040204" pitchFamily="34" charset="-120"/>
              </a:rPr>
              <a:t>前休士頓太空人隊大鬍子左投</a:t>
            </a:r>
            <a:r>
              <a:rPr lang="en-US" altLang="zh-TW" b="1" dirty="0">
                <a:latin typeface="微軟正黑體" panose="020B0604030504040204" pitchFamily="34" charset="-120"/>
                <a:ea typeface="微軟正黑體" panose="020B0604030504040204" pitchFamily="34" charset="-120"/>
              </a:rPr>
              <a:t>Dallas Keuchel</a:t>
            </a:r>
            <a:r>
              <a:rPr lang="zh-TW" altLang="en-US" b="1" dirty="0">
                <a:latin typeface="微軟正黑體" panose="020B0604030504040204" pitchFamily="34" charset="-120"/>
                <a:ea typeface="微軟正黑體" panose="020B0604030504040204" pitchFamily="34" charset="-120"/>
              </a:rPr>
              <a:t>本來預計能在過去這個冬天簽下一張大肥</a:t>
            </a:r>
            <a:r>
              <a:rPr lang="zh-TW" altLang="en-US" b="1" dirty="0" smtClean="0">
                <a:latin typeface="微軟正黑體" panose="020B0604030504040204" pitchFamily="34" charset="-120"/>
                <a:ea typeface="微軟正黑體" panose="020B0604030504040204" pitchFamily="34" charset="-120"/>
              </a:rPr>
              <a:t>約，終於</a:t>
            </a:r>
            <a:r>
              <a:rPr lang="zh-TW" altLang="en-US" b="1" dirty="0">
                <a:latin typeface="微軟正黑體" panose="020B0604030504040204" pitchFamily="34" charset="-120"/>
                <a:ea typeface="微軟正黑體" panose="020B0604030504040204" pitchFamily="34" charset="-120"/>
              </a:rPr>
              <a:t>在六月上旬與亞特蘭大勇士隊簽下一紙</a:t>
            </a:r>
            <a:r>
              <a:rPr lang="en-US" altLang="zh-TW" b="1" dirty="0">
                <a:latin typeface="微軟正黑體" panose="020B0604030504040204" pitchFamily="34" charset="-120"/>
                <a:ea typeface="微軟正黑體" panose="020B0604030504040204" pitchFamily="34" charset="-120"/>
              </a:rPr>
              <a:t>1300</a:t>
            </a:r>
            <a:r>
              <a:rPr lang="zh-TW" altLang="en-US" b="1" dirty="0">
                <a:latin typeface="微軟正黑體" panose="020B0604030504040204" pitchFamily="34" charset="-120"/>
                <a:ea typeface="微軟正黑體" panose="020B0604030504040204" pitchFamily="34" charset="-120"/>
              </a:rPr>
              <a:t>萬美元的一年短約，總計失業大約七個月</a:t>
            </a:r>
            <a:r>
              <a:rPr lang="zh-TW" altLang="en-US" b="1" dirty="0" smtClean="0">
                <a:latin typeface="微軟正黑體" panose="020B0604030504040204" pitchFamily="34" charset="-120"/>
                <a:ea typeface="微軟正黑體" panose="020B0604030504040204" pitchFamily="34" charset="-120"/>
              </a:rPr>
              <a:t>。</a:t>
            </a:r>
            <a:endParaRPr lang="en-US" altLang="zh-TW" b="1" dirty="0"/>
          </a:p>
          <a:p>
            <a:pPr marL="285750" indent="-285750">
              <a:buFont typeface="Wingdings" panose="05000000000000000000" pitchFamily="2" charset="2"/>
              <a:buChar char="Ø"/>
            </a:pPr>
            <a:r>
              <a:rPr lang="zh-TW" altLang="en-US" b="1" dirty="0">
                <a:latin typeface="微軟正黑體" panose="020B0604030504040204" pitchFamily="34" charset="-120"/>
                <a:ea typeface="微軟正黑體" panose="020B0604030504040204" pitchFamily="34" charset="-120"/>
              </a:rPr>
              <a:t>主要的原因是大聯盟近幾年盛行所謂的「飛球革命」</a:t>
            </a:r>
            <a:endParaRPr lang="en-US" altLang="zh-TW" b="1"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1AAA9E01-C014-B64D-9392-7EC89F03C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553" y="2870160"/>
            <a:ext cx="6753641" cy="3937054"/>
          </a:xfrm>
          <a:prstGeom prst="rect">
            <a:avLst/>
          </a:prstGeom>
        </p:spPr>
      </p:pic>
      <p:pic>
        <p:nvPicPr>
          <p:cNvPr id="10" name="圖片 9">
            <a:extLst>
              <a:ext uri="{FF2B5EF4-FFF2-40B4-BE49-F238E27FC236}">
                <a16:creationId xmlns:a16="http://schemas.microsoft.com/office/drawing/2014/main" id="{DEA061CC-79BA-5E40-B141-4A28FB967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025" y="3042925"/>
            <a:ext cx="6584460" cy="3591524"/>
          </a:xfrm>
          <a:prstGeom prst="rect">
            <a:avLst/>
          </a:prstGeom>
        </p:spPr>
      </p:pic>
    </p:spTree>
    <p:extLst>
      <p:ext uri="{BB962C8B-B14F-4D97-AF65-F5344CB8AC3E}">
        <p14:creationId xmlns:p14="http://schemas.microsoft.com/office/powerpoint/2010/main" val="26625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fontScale="90000"/>
          </a:bodyPr>
          <a:lstStyle/>
          <a:p>
            <a:r>
              <a:rPr lang="en-US" altLang="zh-TW" b="0" dirty="0"/>
              <a:t/>
            </a:r>
            <a:br>
              <a:rPr lang="en-US" altLang="zh-TW" b="0" dirty="0"/>
            </a:br>
            <a:r>
              <a:rPr lang="en-US" altLang="zh-TW" b="0" dirty="0"/>
              <a:t/>
            </a:r>
            <a:br>
              <a:rPr lang="en-US" altLang="zh-TW" b="0" dirty="0"/>
            </a:br>
            <a:r>
              <a:rPr lang="zh-TW" altLang="en-US" dirty="0" smtClean="0">
                <a:latin typeface="+mj-ea"/>
              </a:rPr>
              <a:t>未來</a:t>
            </a:r>
            <a:r>
              <a:rPr lang="zh-TW" altLang="en-US" dirty="0">
                <a:latin typeface="+mj-ea"/>
              </a:rPr>
              <a:t>發展</a:t>
            </a:r>
            <a:br>
              <a:rPr lang="zh-TW" altLang="en-US" dirty="0">
                <a:latin typeface="+mj-ea"/>
              </a:rPr>
            </a:br>
            <a:r>
              <a:rPr lang="zh-TW" altLang="en-US" dirty="0">
                <a:latin typeface="+mj-ea"/>
              </a:rPr>
              <a:t/>
            </a:r>
            <a:br>
              <a:rPr lang="zh-TW" altLang="en-US" dirty="0">
                <a:latin typeface="+mj-ea"/>
              </a:rPr>
            </a:br>
            <a:endParaRPr lang="zh-TW" altLang="en-US" dirty="0">
              <a:latin typeface="+mj-ea"/>
            </a:endParaRPr>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15</a:t>
            </a:fld>
            <a:endParaRPr lang="zh-TW" altLang="en-US" dirty="0"/>
          </a:p>
        </p:txBody>
      </p:sp>
      <p:sp>
        <p:nvSpPr>
          <p:cNvPr id="9" name="文字方塊 8"/>
          <p:cNvSpPr txBox="1"/>
          <p:nvPr/>
        </p:nvSpPr>
        <p:spPr>
          <a:xfrm>
            <a:off x="479831" y="1550516"/>
            <a:ext cx="8219256" cy="6709529"/>
          </a:xfrm>
          <a:prstGeom prst="rect">
            <a:avLst/>
          </a:prstGeom>
          <a:noFill/>
        </p:spPr>
        <p:txBody>
          <a:bodyPr wrap="square" rtlCol="0">
            <a:spAutoFit/>
          </a:bodyPr>
          <a:lstStyle/>
          <a:p>
            <a:pPr marL="457200" indent="-457200">
              <a:buFont typeface="Wingdings" panose="05000000000000000000" pitchFamily="2" charset="2"/>
              <a:buChar char="Ø"/>
            </a:pPr>
            <a:r>
              <a:rPr lang="en-US" altLang="zh-TW" b="1" dirty="0">
                <a:latin typeface="+mj-ea"/>
                <a:ea typeface="+mj-ea"/>
              </a:rPr>
              <a:t> </a:t>
            </a:r>
            <a:r>
              <a:rPr lang="zh-TW" altLang="en-US" b="1" dirty="0">
                <a:latin typeface="+mj-ea"/>
                <a:ea typeface="+mj-ea"/>
              </a:rPr>
              <a:t>二代魔球的成功之下 第三波魔球不再只是空想</a:t>
            </a:r>
            <a:r>
              <a:rPr lang="en-US" altLang="zh-TW" b="1" dirty="0">
                <a:latin typeface="+mj-ea"/>
                <a:ea typeface="+mj-ea"/>
              </a:rPr>
              <a:t>?</a:t>
            </a:r>
            <a:endParaRPr lang="en-US" altLang="zh-TW" b="1" dirty="0">
              <a:latin typeface="+mj-ea"/>
              <a:ea typeface="+mj-ea"/>
              <a:hlinkClick r:id="rId3" tooltip="球探、棒球新科技之間，有沒有辦法和平共存？"/>
            </a:endParaRPr>
          </a:p>
          <a:p>
            <a:pPr marL="457200" indent="-457200">
              <a:buFont typeface="Wingdings" panose="05000000000000000000" pitchFamily="2" charset="2"/>
              <a:buChar char="Ø"/>
            </a:pPr>
            <a:r>
              <a:rPr lang="zh-TW" altLang="en-US" b="1" dirty="0">
                <a:latin typeface="微軟正黑體" panose="020B0604030504040204" pitchFamily="34" charset="-120"/>
                <a:ea typeface="微軟正黑體" panose="020B0604030504040204" pitchFamily="34" charset="-120"/>
              </a:rPr>
              <a:t>球探、棒球新科技之間，有沒有辦法和平共存</a:t>
            </a:r>
            <a:r>
              <a:rPr lang="zh-TW" altLang="en-US" b="1" dirty="0" smtClean="0">
                <a:latin typeface="微軟正黑體" panose="020B0604030504040204" pitchFamily="34" charset="-120"/>
                <a:ea typeface="微軟正黑體" panose="020B0604030504040204" pitchFamily="34" charset="-120"/>
              </a:rPr>
              <a:t>？</a:t>
            </a:r>
            <a:endParaRPr lang="en-US" altLang="zh-TW" b="1" dirty="0" smtClean="0">
              <a:latin typeface="微軟正黑體" panose="020B0604030504040204" pitchFamily="34" charset="-120"/>
              <a:ea typeface="微軟正黑體" panose="020B0604030504040204" pitchFamily="34" charset="-120"/>
            </a:endParaRPr>
          </a:p>
          <a:p>
            <a:pPr lvl="1"/>
            <a:r>
              <a:rPr lang="zh-TW" altLang="en-US" dirty="0"/>
              <a:t>德州遊騎兵隊的總管</a:t>
            </a:r>
            <a:r>
              <a:rPr lang="en-US" altLang="zh-TW" dirty="0"/>
              <a:t>Jon Daniels</a:t>
            </a:r>
            <a:r>
              <a:rPr lang="zh-TW" altLang="en-US" dirty="0"/>
              <a:t>討論到這個問題，他給我這樣的答案：「我看這件事情的角度不太一樣，我認為新的科技帶給球探更多的自由。將來球探的任務可能會有些許改變，他們不再需要專注在科技可以記錄的部分，而是從更遠的地方來觀察球員的表現，以既有的數據資訊為基準，再往更高處做一個評價。」</a:t>
            </a:r>
            <a:endParaRPr lang="en-US" altLang="zh-TW" b="1" dirty="0" smtClean="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TW" altLang="en-US" b="1" dirty="0" smtClean="0">
                <a:latin typeface="微軟正黑體" panose="020B0604030504040204" pitchFamily="34" charset="-120"/>
                <a:ea typeface="微軟正黑體" panose="020B0604030504040204" pitchFamily="34" charset="-120"/>
              </a:rPr>
              <a:t>人</a:t>
            </a:r>
            <a:r>
              <a:rPr lang="zh-TW" altLang="en-US" b="1" dirty="0">
                <a:latin typeface="微軟正黑體" panose="020B0604030504040204" pitchFamily="34" charset="-120"/>
                <a:ea typeface="微軟正黑體" panose="020B0604030504040204" pitchFamily="34" charset="-120"/>
              </a:rPr>
              <a:t>工</a:t>
            </a:r>
            <a:r>
              <a:rPr lang="zh-TW" altLang="en-US" b="1" dirty="0" smtClean="0">
                <a:latin typeface="微軟正黑體" panose="020B0604030504040204" pitchFamily="34" charset="-120"/>
                <a:ea typeface="微軟正黑體" panose="020B0604030504040204" pitchFamily="34" charset="-120"/>
              </a:rPr>
              <a:t>智慧</a:t>
            </a:r>
            <a:endParaRPr lang="en-US" altLang="zh-TW" b="1" dirty="0">
              <a:latin typeface="微軟正黑體" panose="020B0604030504040204" pitchFamily="34" charset="-120"/>
              <a:ea typeface="微軟正黑體" panose="020B0604030504040204" pitchFamily="34" charset="-120"/>
            </a:endParaRPr>
          </a:p>
          <a:p>
            <a:pPr lvl="1"/>
            <a:endParaRPr lang="en-US" altLang="zh-TW" dirty="0" smtClean="0"/>
          </a:p>
          <a:p>
            <a:pPr lvl="1"/>
            <a:endParaRPr lang="en-US" altLang="zh-TW" dirty="0"/>
          </a:p>
          <a:p>
            <a:r>
              <a:rPr lang="zh-TW" altLang="en-US" dirty="0"/>
              <a:t> </a:t>
            </a:r>
          </a:p>
          <a:p>
            <a:pPr marL="457200" indent="-457200">
              <a:buFont typeface="Wingdings" panose="05000000000000000000" pitchFamily="2" charset="2"/>
              <a:buChar char="Ø"/>
            </a:pPr>
            <a:endParaRPr lang="en-US" altLang="zh-TW" b="1" u="sng" dirty="0">
              <a:solidFill>
                <a:schemeClr val="tx1">
                  <a:lumMod val="95000"/>
                  <a:lumOff val="5000"/>
                </a:schemeClr>
              </a:solidFill>
            </a:endParaRPr>
          </a:p>
          <a:p>
            <a:pPr marL="457200" indent="-457200">
              <a:buFont typeface="Wingdings" panose="05000000000000000000" pitchFamily="2" charset="2"/>
              <a:buChar char="Ø"/>
            </a:pPr>
            <a:endParaRPr lang="zh-TW" altLang="zh-TW" b="1" u="sng" dirty="0">
              <a:solidFill>
                <a:schemeClr val="tx1">
                  <a:lumMod val="95000"/>
                  <a:lumOff val="5000"/>
                </a:schemeClr>
              </a:solidFill>
            </a:endParaRPr>
          </a:p>
          <a:p>
            <a:pPr marL="457200" indent="-457200">
              <a:buFont typeface="Wingdings" panose="05000000000000000000" pitchFamily="2" charset="2"/>
              <a:buChar char="Ø"/>
            </a:pPr>
            <a:endParaRPr lang="en-US" altLang="zh-TW" sz="2400" b="1" dirty="0">
              <a:latin typeface="+mj-ea"/>
              <a:ea typeface="+mj-ea"/>
            </a:endParaRPr>
          </a:p>
          <a:p>
            <a:pPr marL="457200" indent="-457200">
              <a:buFont typeface="Wingdings" panose="05000000000000000000" pitchFamily="2" charset="2"/>
              <a:buChar char="Ø"/>
            </a:pPr>
            <a:endParaRPr lang="en-US" altLang="zh-TW" sz="2400" b="1" dirty="0">
              <a:latin typeface="+mj-ea"/>
              <a:ea typeface="+mj-ea"/>
            </a:endParaRPr>
          </a:p>
          <a:p>
            <a:pPr marL="457200" indent="-457200">
              <a:buFont typeface="Wingdings" panose="05000000000000000000" pitchFamily="2" charset="2"/>
              <a:buChar char="Ø"/>
            </a:pPr>
            <a:endParaRPr lang="en-US" altLang="zh-TW" sz="2400" b="1" dirty="0">
              <a:latin typeface="+mj-ea"/>
              <a:ea typeface="+mj-ea"/>
            </a:endParaRPr>
          </a:p>
          <a:p>
            <a:pPr marL="457200" indent="-457200">
              <a:buFont typeface="Wingdings" panose="05000000000000000000" pitchFamily="2" charset="2"/>
              <a:buChar char="Ø"/>
            </a:pPr>
            <a:endParaRPr lang="en-US" altLang="zh-TW" sz="2400" b="1" dirty="0">
              <a:latin typeface="+mj-ea"/>
              <a:ea typeface="+mj-ea"/>
            </a:endParaRPr>
          </a:p>
          <a:p>
            <a:endParaRPr lang="en-US" altLang="zh-TW" sz="2400" b="1" dirty="0">
              <a:latin typeface="+mj-ea"/>
              <a:ea typeface="+mj-ea"/>
            </a:endParaRPr>
          </a:p>
          <a:p>
            <a:pPr marL="800100" lvl="1" indent="-342900">
              <a:buFont typeface="Wingdings" panose="05000000000000000000" pitchFamily="2" charset="2"/>
              <a:buChar char="ü"/>
            </a:pPr>
            <a:endParaRPr lang="en-US" altLang="zh-TW" sz="2000" dirty="0">
              <a:latin typeface="+mj-ea"/>
              <a:ea typeface="+mj-ea"/>
            </a:endParaRPr>
          </a:p>
          <a:p>
            <a:pPr marL="800100" lvl="1" indent="-342900">
              <a:buFont typeface="Wingdings" panose="05000000000000000000" pitchFamily="2" charset="2"/>
              <a:buChar char="ü"/>
            </a:pPr>
            <a:endParaRPr lang="en-US" altLang="zh-TW" sz="2000" b="1" dirty="0">
              <a:latin typeface="Lucida Calligraphy" panose="03010101010101010101" pitchFamily="66" charset="0"/>
            </a:endParaRPr>
          </a:p>
          <a:p>
            <a:pPr marL="800100" lvl="1" indent="-342900">
              <a:buFont typeface="Wingdings" panose="05000000000000000000" pitchFamily="2" charset="2"/>
              <a:buChar char="ü"/>
            </a:pPr>
            <a:endParaRPr lang="en-US" altLang="zh-TW" sz="2000" b="1" dirty="0">
              <a:latin typeface="Lucida Calligraphy" panose="03010101010101010101" pitchFamily="66" charset="0"/>
            </a:endParaRPr>
          </a:p>
          <a:p>
            <a:pPr marL="342900" indent="-342900">
              <a:buFont typeface="Arial" panose="020B0604020202020204" pitchFamily="34" charset="0"/>
              <a:buChar char="•"/>
            </a:pPr>
            <a:endParaRPr lang="zh-TW" altLang="en-US" sz="16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7F65DDE-558B-0441-8B9D-351C3552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848" y="3388510"/>
            <a:ext cx="4761762" cy="3127228"/>
          </a:xfrm>
          <a:prstGeom prst="rect">
            <a:avLst/>
          </a:prstGeom>
        </p:spPr>
      </p:pic>
      <p:pic>
        <p:nvPicPr>
          <p:cNvPr id="7" name="圖片 6">
            <a:extLst>
              <a:ext uri="{FF2B5EF4-FFF2-40B4-BE49-F238E27FC236}">
                <a16:creationId xmlns:a16="http://schemas.microsoft.com/office/drawing/2014/main" id="{1749773D-6EC4-1B49-B3E1-D7AF6C096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549" y="3843178"/>
            <a:ext cx="1811033" cy="2557622"/>
          </a:xfrm>
          <a:prstGeom prst="rect">
            <a:avLst/>
          </a:prstGeom>
        </p:spPr>
      </p:pic>
    </p:spTree>
    <p:extLst>
      <p:ext uri="{BB962C8B-B14F-4D97-AF65-F5344CB8AC3E}">
        <p14:creationId xmlns:p14="http://schemas.microsoft.com/office/powerpoint/2010/main" val="25539451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fontScale="90000"/>
          </a:bodyPr>
          <a:lstStyle/>
          <a:p>
            <a:r>
              <a:rPr lang="en-US" altLang="zh-TW" b="0" dirty="0"/>
              <a:t/>
            </a:r>
            <a:br>
              <a:rPr lang="en-US" altLang="zh-TW" b="0" dirty="0"/>
            </a:br>
            <a:r>
              <a:rPr lang="en-US" altLang="zh-TW" b="0" dirty="0"/>
              <a:t/>
            </a:r>
            <a:br>
              <a:rPr lang="en-US" altLang="zh-TW" b="0" dirty="0"/>
            </a:br>
            <a:r>
              <a:rPr lang="zh-CN" altLang="en-US" b="0" dirty="0"/>
              <a:t>結語</a:t>
            </a:r>
            <a:r>
              <a:rPr lang="zh-TW" altLang="en-US" dirty="0">
                <a:latin typeface="+mj-ea"/>
              </a:rPr>
              <a:t/>
            </a:r>
            <a:br>
              <a:rPr lang="zh-TW" altLang="en-US" dirty="0">
                <a:latin typeface="+mj-ea"/>
              </a:rPr>
            </a:br>
            <a:r>
              <a:rPr lang="zh-TW" altLang="en-US" dirty="0">
                <a:latin typeface="+mj-ea"/>
              </a:rPr>
              <a:t/>
            </a:r>
            <a:br>
              <a:rPr lang="zh-TW" altLang="en-US" dirty="0">
                <a:latin typeface="+mj-ea"/>
              </a:rPr>
            </a:br>
            <a:endParaRPr lang="zh-TW" altLang="en-US" dirty="0">
              <a:latin typeface="+mj-ea"/>
            </a:endParaRPr>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16</a:t>
            </a:fld>
            <a:endParaRPr lang="zh-TW" altLang="en-US" dirty="0"/>
          </a:p>
        </p:txBody>
      </p:sp>
      <p:sp>
        <p:nvSpPr>
          <p:cNvPr id="9" name="文字方塊 8"/>
          <p:cNvSpPr txBox="1"/>
          <p:nvPr/>
        </p:nvSpPr>
        <p:spPr>
          <a:xfrm>
            <a:off x="467544" y="1459714"/>
            <a:ext cx="8219256" cy="2308324"/>
          </a:xfrm>
          <a:prstGeom prst="rect">
            <a:avLst/>
          </a:prstGeom>
          <a:noFill/>
        </p:spPr>
        <p:txBody>
          <a:bodyPr wrap="square" rtlCol="0">
            <a:spAutoFit/>
          </a:bodyPr>
          <a:lstStyle/>
          <a:p>
            <a:r>
              <a:rPr lang="zh-TW" altLang="en-US" dirty="0"/>
              <a:t> </a:t>
            </a:r>
            <a:r>
              <a:rPr lang="zh-TW" altLang="en-US" b="1" i="1" dirty="0">
                <a:latin typeface="+mj-ea"/>
                <a:ea typeface="+mj-ea"/>
              </a:rPr>
              <a:t/>
            </a:r>
            <a:br>
              <a:rPr lang="zh-TW" altLang="en-US" b="1" i="1" dirty="0">
                <a:latin typeface="+mj-ea"/>
                <a:ea typeface="+mj-ea"/>
              </a:rPr>
            </a:br>
            <a:r>
              <a:rPr lang="zh-TW" altLang="en-US" b="1" i="1" dirty="0">
                <a:latin typeface="+mj-ea"/>
                <a:ea typeface="+mj-ea"/>
              </a:rPr>
              <a:t>「達成夢想和目標的方法只有一個，就是累積微不足道的小事。」</a:t>
            </a:r>
            <a:br>
              <a:rPr lang="zh-TW" altLang="en-US" b="1" i="1" dirty="0">
                <a:latin typeface="+mj-ea"/>
                <a:ea typeface="+mj-ea"/>
              </a:rPr>
            </a:br>
            <a:r>
              <a:rPr lang="zh-TW" altLang="en-US" b="1" i="1" dirty="0">
                <a:latin typeface="+mj-ea"/>
                <a:ea typeface="+mj-ea"/>
              </a:rPr>
              <a:t>“</a:t>
            </a:r>
            <a:r>
              <a:rPr lang="en-US" altLang="zh-TW" b="1" i="1" dirty="0">
                <a:latin typeface="+mj-ea"/>
                <a:ea typeface="+mj-ea"/>
              </a:rPr>
              <a:t>The only way to realize your dreams is to accumulate every insignificant effort</a:t>
            </a:r>
            <a:r>
              <a:rPr lang="en-US" altLang="zh-TW" b="1" i="1" dirty="0" smtClean="0">
                <a:latin typeface="+mj-ea"/>
                <a:ea typeface="+mj-ea"/>
              </a:rPr>
              <a:t>.”</a:t>
            </a:r>
          </a:p>
          <a:p>
            <a:endParaRPr lang="en-US" altLang="zh-TW" b="1" i="1" dirty="0" smtClean="0">
              <a:latin typeface="+mj-ea"/>
              <a:ea typeface="+mj-ea"/>
            </a:endParaRPr>
          </a:p>
          <a:p>
            <a:r>
              <a:rPr lang="zh-TW" altLang="en-US" b="1" i="1" dirty="0">
                <a:latin typeface="+mj-ea"/>
                <a:ea typeface="+mj-ea"/>
              </a:rPr>
              <a:t>他曾說：「我從不覺得自己是天才，因為只要回顧自己做了多少練習和準備，就不會這樣想了。」</a:t>
            </a:r>
            <a:r>
              <a:rPr lang="en-US" altLang="zh-TW" b="1" i="1" dirty="0">
                <a:latin typeface="+mj-ea"/>
                <a:ea typeface="+mj-ea"/>
              </a:rPr>
              <a:t/>
            </a:r>
            <a:br>
              <a:rPr lang="en-US" altLang="zh-TW" b="1" i="1" dirty="0">
                <a:latin typeface="+mj-ea"/>
                <a:ea typeface="+mj-ea"/>
              </a:rPr>
            </a:br>
            <a:r>
              <a:rPr lang="en-US" altLang="zh-TW" b="1" i="1" dirty="0">
                <a:latin typeface="+mj-ea"/>
                <a:ea typeface="+mj-ea"/>
              </a:rPr>
              <a:t>- </a:t>
            </a:r>
            <a:r>
              <a:rPr lang="zh-TW" altLang="en-US" b="1" i="1" dirty="0">
                <a:latin typeface="+mj-ea"/>
                <a:ea typeface="+mj-ea"/>
              </a:rPr>
              <a:t>鈴木一朗 </a:t>
            </a:r>
            <a:r>
              <a:rPr lang="en-US" altLang="zh-TW" b="1" i="1" dirty="0">
                <a:latin typeface="+mj-ea"/>
                <a:ea typeface="+mj-ea"/>
              </a:rPr>
              <a:t>Ichiro Suzuki</a:t>
            </a:r>
            <a:endParaRPr lang="zh-TW" altLang="en-US" sz="1600"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5E5E26AB-1C36-E249-9543-D7312EE7F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3354446"/>
            <a:ext cx="5212559" cy="2932064"/>
          </a:xfrm>
          <a:prstGeom prst="rect">
            <a:avLst/>
          </a:prstGeom>
        </p:spPr>
      </p:pic>
    </p:spTree>
    <p:extLst>
      <p:ext uri="{BB962C8B-B14F-4D97-AF65-F5344CB8AC3E}">
        <p14:creationId xmlns:p14="http://schemas.microsoft.com/office/powerpoint/2010/main" val="5652374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1CD9DE73-6F1B-4B93-9E5C-42FB8E01538D}" type="slidenum">
              <a:rPr lang="zh-TW" altLang="en-US" smtClean="0">
                <a:ea typeface="新細明體" charset="-120"/>
              </a:rPr>
              <a:pPr/>
              <a:t>17</a:t>
            </a:fld>
            <a:endParaRPr lang="zh-TW" altLang="en-US">
              <a:ea typeface="新細明體" charset="-120"/>
            </a:endParaRPr>
          </a:p>
        </p:txBody>
      </p:sp>
      <p:sp>
        <p:nvSpPr>
          <p:cNvPr id="7" name="文字方塊 6"/>
          <p:cNvSpPr txBox="1"/>
          <p:nvPr/>
        </p:nvSpPr>
        <p:spPr>
          <a:xfrm>
            <a:off x="642938" y="4929188"/>
            <a:ext cx="7715250" cy="1503362"/>
          </a:xfrm>
          <a:prstGeom prst="rect">
            <a:avLst/>
          </a:prstGeom>
          <a:noFill/>
        </p:spPr>
        <p:txBody>
          <a:bodyPr>
            <a:spAutoFit/>
          </a:bodyPr>
          <a:lstStyle/>
          <a:p>
            <a:pPr algn="just">
              <a:lnSpc>
                <a:spcPts val="1000"/>
              </a:lnSpc>
              <a:defRPr/>
            </a:pPr>
            <a:r>
              <a:rPr lang="zh-TW" altLang="en-US" sz="800" dirty="0">
                <a:latin typeface="+mj-ea"/>
                <a:ea typeface="+mj-ea"/>
              </a:rPr>
              <a:t>智慧財產權聲明</a:t>
            </a:r>
          </a:p>
          <a:p>
            <a:pPr algn="just">
              <a:lnSpc>
                <a:spcPts val="1000"/>
              </a:lnSpc>
              <a:defRPr/>
            </a:pPr>
            <a:r>
              <a:rPr lang="zh-TW" altLang="en-US" sz="800" dirty="0">
                <a:latin typeface="+mj-ea"/>
                <a:ea typeface="+mj-ea"/>
              </a:rPr>
              <a:t>本資料各項內容之各項權利及智慧財產權（包括但不限於著作權、專利權、商標權等）均屬玉山商業銀行股份有限公司（以下簡稱「玉山銀行」）所有。除非獲得玉山銀行事前書面同意外，均不得擅自以任何形式複製、重製、修改、發行、上傳、張貼、傳送、散佈、公開傳播、販售或其他非法使用本資料。除非有明確表示，本資料之提供並無明示或暗示授權貴方任何著作權、專利權、商標權、商業機密或任何其他智慧財產權。</a:t>
            </a:r>
          </a:p>
          <a:p>
            <a:pPr algn="just">
              <a:lnSpc>
                <a:spcPts val="1000"/>
              </a:lnSpc>
              <a:defRPr/>
            </a:pPr>
            <a:r>
              <a:rPr lang="en-US" sz="800" dirty="0">
                <a:latin typeface="+mj-ea"/>
                <a:ea typeface="+mj-ea"/>
              </a:rPr>
              <a:t> </a:t>
            </a:r>
            <a:endParaRPr lang="zh-TW" altLang="en-US" sz="800" dirty="0">
              <a:latin typeface="+mj-ea"/>
              <a:ea typeface="+mj-ea"/>
            </a:endParaRPr>
          </a:p>
          <a:p>
            <a:pPr algn="just">
              <a:lnSpc>
                <a:spcPts val="1000"/>
              </a:lnSpc>
              <a:defRPr/>
            </a:pPr>
            <a:r>
              <a:rPr lang="en-US" sz="800" dirty="0">
                <a:latin typeface="+mj-ea"/>
                <a:ea typeface="+mj-ea"/>
              </a:rPr>
              <a:t>Intellectual Property Rights </a:t>
            </a:r>
            <a:endParaRPr lang="zh-TW" altLang="en-US" sz="800" dirty="0">
              <a:latin typeface="+mj-ea"/>
              <a:ea typeface="+mj-ea"/>
            </a:endParaRPr>
          </a:p>
          <a:p>
            <a:pPr algn="just">
              <a:lnSpc>
                <a:spcPts val="1000"/>
              </a:lnSpc>
              <a:defRPr/>
            </a:pPr>
            <a:r>
              <a:rPr lang="en-US" sz="800" dirty="0">
                <a:latin typeface="+mj-ea"/>
                <a:ea typeface="+mj-ea"/>
              </a:rPr>
              <a:t>The rights and the intellectual property rights (including but not limited to the copyrights, patents and trademarks, and etc.) of the Material belongs to E.SUN Commercial Bank, Ltd. (hereinafter referred to as “E.SUN”). Any copy, reproduction, modification, upload, post, distribution, transmission, sale or illegal usage of the Material in any way shall be strictly prohibited without the prior written permission of E.SUN. Except as expressly provided herein, E.SUN does not, in providing this Material, grant any express or implied right to you under any patents, copyrights, trademarks, trade secret or any other intellectual property rights.</a:t>
            </a:r>
            <a:endParaRPr lang="zh-TW" altLang="en-US" sz="800" dirty="0">
              <a:latin typeface="+mj-ea"/>
              <a:ea typeface="+mj-ea"/>
            </a:endParaRPr>
          </a:p>
          <a:p>
            <a:pPr algn="just">
              <a:lnSpc>
                <a:spcPts val="1000"/>
              </a:lnSpc>
              <a:defRPr/>
            </a:pPr>
            <a:endParaRPr lang="zh-TW" altLang="en-US" sz="800" dirty="0">
              <a:latin typeface="+mj-ea"/>
              <a:ea typeface="+mj-ea"/>
            </a:endParaRPr>
          </a:p>
        </p:txBody>
      </p:sp>
      <p:sp>
        <p:nvSpPr>
          <p:cNvPr id="8" name="標題 1"/>
          <p:cNvSpPr txBox="1">
            <a:spLocks/>
          </p:cNvSpPr>
          <p:nvPr/>
        </p:nvSpPr>
        <p:spPr>
          <a:xfrm>
            <a:off x="714375" y="2643188"/>
            <a:ext cx="7310438" cy="766762"/>
          </a:xfrm>
          <a:prstGeom prst="rect">
            <a:avLst/>
          </a:prstGeom>
        </p:spPr>
        <p:txBody>
          <a:bodyPr/>
          <a:lstStyle/>
          <a:p>
            <a:pPr algn="ctr">
              <a:defRPr/>
            </a:pPr>
            <a:r>
              <a:rPr kumimoji="0" lang="zh-TW" altLang="en-US" sz="3600" b="1" dirty="0">
                <a:solidFill>
                  <a:srgbClr val="2C9889"/>
                </a:solidFill>
                <a:latin typeface="+mj-lt"/>
                <a:ea typeface="+mj-ea"/>
                <a:cs typeface="+mj-cs"/>
              </a:rPr>
              <a:t>感謝聆聽  敬請指教</a:t>
            </a:r>
          </a:p>
        </p:txBody>
      </p:sp>
    </p:spTree>
    <p:extLst>
      <p:ext uri="{BB962C8B-B14F-4D97-AF65-F5344CB8AC3E}">
        <p14:creationId xmlns:p14="http://schemas.microsoft.com/office/powerpoint/2010/main" val="4028643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en-US" altLang="zh-TW" dirty="0"/>
              <a:t> </a:t>
            </a:r>
            <a:r>
              <a:rPr lang="zh-CN" altLang="en-US" dirty="0">
                <a:latin typeface="微軟正黑體" panose="020B0604030504040204" pitchFamily="34" charset="-120"/>
                <a:ea typeface="微軟正黑體" panose="020B0604030504040204" pitchFamily="34" charset="-120"/>
              </a:rPr>
              <a:t>大綱</a:t>
            </a:r>
            <a:endParaRPr lang="zh-TW" altLang="en-US" dirty="0">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a:t>
            </a:fld>
            <a:endParaRPr lang="zh-TW" altLang="en-US" dirty="0"/>
          </a:p>
        </p:txBody>
      </p:sp>
      <p:sp>
        <p:nvSpPr>
          <p:cNvPr id="5" name="矩形 4">
            <a:extLst>
              <a:ext uri="{FF2B5EF4-FFF2-40B4-BE49-F238E27FC236}">
                <a16:creationId xmlns:a16="http://schemas.microsoft.com/office/drawing/2014/main" id="{A0CFD631-750D-FF46-8DFD-B3FD530EFEC1}"/>
              </a:ext>
            </a:extLst>
          </p:cNvPr>
          <p:cNvSpPr/>
          <p:nvPr/>
        </p:nvSpPr>
        <p:spPr>
          <a:xfrm>
            <a:off x="448903" y="1785926"/>
            <a:ext cx="8075240" cy="4401205"/>
          </a:xfrm>
          <a:prstGeom prst="rect">
            <a:avLst/>
          </a:prstGeom>
        </p:spPr>
        <p:txBody>
          <a:bodyPr wrap="square">
            <a:spAutoFit/>
          </a:bodyPr>
          <a:lstStyle/>
          <a:p>
            <a:pPr marL="457200" indent="-457200">
              <a:buFont typeface="Wingdings" panose="05000000000000000000" pitchFamily="2" charset="2"/>
              <a:buChar char="Ø"/>
            </a:pPr>
            <a:r>
              <a:rPr lang="zh-TW" altLang="en-US" sz="2400" b="1" dirty="0" smtClean="0">
                <a:latin typeface="+mj-ea"/>
                <a:ea typeface="+mj-ea"/>
              </a:rPr>
              <a:t>第二波魔球革命</a:t>
            </a:r>
            <a:endParaRPr lang="en-US" altLang="zh-TW" sz="2400" b="1" dirty="0">
              <a:latin typeface="+mj-ea"/>
              <a:ea typeface="+mj-ea"/>
            </a:endParaRPr>
          </a:p>
          <a:p>
            <a:endParaRPr lang="en-US" altLang="zh-TW" sz="2000" b="1" dirty="0">
              <a:latin typeface="+mj-ea"/>
            </a:endParaRPr>
          </a:p>
          <a:p>
            <a:pPr marL="457200" indent="-457200">
              <a:buFont typeface="Wingdings" panose="05000000000000000000" pitchFamily="2" charset="2"/>
              <a:buChar char="Ø"/>
            </a:pPr>
            <a:r>
              <a:rPr lang="zh-CN" altLang="en-US" sz="2400" b="1" dirty="0">
                <a:latin typeface="微軟正黑體" panose="020B0604030504040204" pitchFamily="34" charset="-120"/>
                <a:ea typeface="微軟正黑體" panose="020B0604030504040204" pitchFamily="34" charset="-120"/>
              </a:rPr>
              <a:t>棒球</a:t>
            </a:r>
            <a:r>
              <a:rPr lang="zh-CN" altLang="en-US" sz="2400" b="1" dirty="0" smtClean="0">
                <a:latin typeface="微軟正黑體" panose="020B0604030504040204" pitchFamily="34" charset="-120"/>
                <a:ea typeface="微軟正黑體" panose="020B0604030504040204" pitchFamily="34" charset="-120"/>
              </a:rPr>
              <a:t>科技</a:t>
            </a:r>
            <a:endParaRPr lang="en-US" altLang="zh-CN" sz="2400" b="1" dirty="0" smtClean="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endParaRPr lang="en-US" altLang="zh-CN"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TW" altLang="en-US" sz="2400" b="1" dirty="0" smtClean="0">
                <a:latin typeface="微軟正黑體" panose="020B0604030504040204" pitchFamily="34" charset="-120"/>
                <a:ea typeface="微軟正黑體" panose="020B0604030504040204" pitchFamily="34" charset="-120"/>
              </a:rPr>
              <a:t>投手科學家</a:t>
            </a:r>
            <a:endParaRPr lang="en-US" altLang="zh-TW" sz="2400" b="1" dirty="0" smtClean="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endParaRPr lang="en-US" altLang="zh-TW"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CN" altLang="en-US" sz="2400" b="1" dirty="0">
                <a:latin typeface="微軟正黑體" panose="020B0604030504040204" pitchFamily="34" charset="-120"/>
                <a:ea typeface="微軟正黑體" panose="020B0604030504040204" pitchFamily="34" charset="-120"/>
              </a:rPr>
              <a:t>數據分析</a:t>
            </a:r>
            <a:r>
              <a:rPr lang="zh-CN" altLang="en-US" sz="2400" b="1" dirty="0" smtClean="0">
                <a:latin typeface="微軟正黑體" panose="020B0604030504040204" pitchFamily="34" charset="-120"/>
                <a:ea typeface="微軟正黑體" panose="020B0604030504040204" pitchFamily="34" charset="-120"/>
              </a:rPr>
              <a:t>案例</a:t>
            </a:r>
            <a:endParaRPr lang="en-US" altLang="zh-CN" sz="2400" b="1" dirty="0" smtClean="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endParaRPr lang="en-US" altLang="zh-CN"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TW" altLang="en-US" sz="2400" b="1" dirty="0" smtClean="0">
                <a:latin typeface="微軟正黑體" panose="020B0604030504040204" pitchFamily="34" charset="-120"/>
                <a:ea typeface="微軟正黑體" panose="020B0604030504040204" pitchFamily="34" charset="-120"/>
              </a:rPr>
              <a:t>未來發展</a:t>
            </a:r>
            <a:endParaRPr lang="en-US" altLang="zh-TW" sz="2400" b="1" dirty="0" smtClean="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endParaRPr lang="en-US" altLang="zh-CN"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TW" altLang="en-US" sz="2400" b="1" dirty="0" smtClean="0">
                <a:latin typeface="微軟正黑體" panose="020B0604030504040204" pitchFamily="34" charset="-120"/>
                <a:ea typeface="微軟正黑體" panose="020B0604030504040204" pitchFamily="34" charset="-120"/>
              </a:rPr>
              <a:t>結語</a:t>
            </a:r>
            <a:endParaRPr lang="en-US" altLang="zh-CN"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endParaRPr lang="en-US" altLang="zh-TW" sz="2000" b="1" dirty="0">
              <a:latin typeface="+mj-ea"/>
            </a:endParaRPr>
          </a:p>
        </p:txBody>
      </p:sp>
    </p:spTree>
    <p:extLst>
      <p:ext uri="{BB962C8B-B14F-4D97-AF65-F5344CB8AC3E}">
        <p14:creationId xmlns:p14="http://schemas.microsoft.com/office/powerpoint/2010/main" val="17181917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TW" altLang="en-US" dirty="0" smtClean="0"/>
              <a:t>第二波魔球革命</a:t>
            </a:r>
            <a:r>
              <a:rPr lang="en-US" altLang="zh-TW" dirty="0" smtClean="0"/>
              <a:t>-1</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2</a:t>
            </a:fld>
            <a:endParaRPr lang="zh-TW" altLang="en-US" dirty="0"/>
          </a:p>
        </p:txBody>
      </p:sp>
      <p:sp>
        <p:nvSpPr>
          <p:cNvPr id="5" name="矩形 4">
            <a:extLst>
              <a:ext uri="{FF2B5EF4-FFF2-40B4-BE49-F238E27FC236}">
                <a16:creationId xmlns:a16="http://schemas.microsoft.com/office/drawing/2014/main" id="{A0CFD631-750D-FF46-8DFD-B3FD530EFEC1}"/>
              </a:ext>
            </a:extLst>
          </p:cNvPr>
          <p:cNvSpPr/>
          <p:nvPr/>
        </p:nvSpPr>
        <p:spPr>
          <a:xfrm>
            <a:off x="357560" y="1493958"/>
            <a:ext cx="8075240" cy="707886"/>
          </a:xfrm>
          <a:prstGeom prst="rect">
            <a:avLst/>
          </a:prstGeom>
        </p:spPr>
        <p:txBody>
          <a:bodyPr wrap="square">
            <a:spAutoFit/>
          </a:bodyPr>
          <a:lstStyle/>
          <a:p>
            <a:endParaRPr lang="en-US" altLang="zh-TW" sz="2000" b="1" dirty="0">
              <a:latin typeface="+mj-ea"/>
            </a:endParaRPr>
          </a:p>
          <a:p>
            <a:pPr marL="457200" indent="-457200">
              <a:buFont typeface="Wingdings" panose="05000000000000000000" pitchFamily="2" charset="2"/>
              <a:buChar char="Ø"/>
            </a:pPr>
            <a:r>
              <a:rPr lang="zh-CN" altLang="en-US" sz="2000" b="1" dirty="0">
                <a:latin typeface="微軟正黑體" panose="020B0604030504040204" pitchFamily="34" charset="-120"/>
                <a:ea typeface="微軟正黑體" panose="020B0604030504040204" pitchFamily="34" charset="-120"/>
              </a:rPr>
              <a:t>太空人隊奪冠</a:t>
            </a:r>
            <a:r>
              <a:rPr lang="zh-CN" altLang="en-US" sz="2000" b="1" dirty="0" smtClean="0">
                <a:latin typeface="微軟正黑體" panose="020B0604030504040204" pitchFamily="34" charset="-120"/>
                <a:ea typeface="微軟正黑體" panose="020B0604030504040204" pitchFamily="34" charset="-120"/>
              </a:rPr>
              <a:t>故事</a:t>
            </a:r>
            <a:endParaRPr lang="en-US" altLang="zh-TW" sz="2000" b="1" dirty="0">
              <a:latin typeface="+mj-ea"/>
            </a:endParaRPr>
          </a:p>
        </p:txBody>
      </p:sp>
      <p:pic>
        <p:nvPicPr>
          <p:cNvPr id="7" name="圖片 6">
            <a:extLst>
              <a:ext uri="{FF2B5EF4-FFF2-40B4-BE49-F238E27FC236}">
                <a16:creationId xmlns:a16="http://schemas.microsoft.com/office/drawing/2014/main" id="{2D901103-0256-5640-A1D8-5469D8048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912" y="1080748"/>
            <a:ext cx="2190895" cy="2684745"/>
          </a:xfrm>
          <a:prstGeom prst="rect">
            <a:avLst/>
          </a:prstGeom>
        </p:spPr>
      </p:pic>
      <p:pic>
        <p:nvPicPr>
          <p:cNvPr id="9" name="圖片 8">
            <a:extLst>
              <a:ext uri="{FF2B5EF4-FFF2-40B4-BE49-F238E27FC236}">
                <a16:creationId xmlns:a16="http://schemas.microsoft.com/office/drawing/2014/main" id="{8A6FB629-856F-5C49-8DD6-5636A2DB6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2464" y="1080748"/>
            <a:ext cx="2068953" cy="2540674"/>
          </a:xfrm>
          <a:prstGeom prst="rect">
            <a:avLst/>
          </a:prstGeom>
        </p:spPr>
      </p:pic>
      <p:pic>
        <p:nvPicPr>
          <p:cNvPr id="3" name="圖片 2"/>
          <p:cNvPicPr>
            <a:picLocks noChangeAspect="1"/>
          </p:cNvPicPr>
          <p:nvPr/>
        </p:nvPicPr>
        <p:blipFill>
          <a:blip r:embed="rId5"/>
          <a:stretch>
            <a:fillRect/>
          </a:stretch>
        </p:blipFill>
        <p:spPr>
          <a:xfrm>
            <a:off x="297753" y="2594936"/>
            <a:ext cx="8385256" cy="3227053"/>
          </a:xfrm>
          <a:prstGeom prst="rect">
            <a:avLst/>
          </a:prstGeom>
        </p:spPr>
      </p:pic>
    </p:spTree>
    <p:extLst>
      <p:ext uri="{BB962C8B-B14F-4D97-AF65-F5344CB8AC3E}">
        <p14:creationId xmlns:p14="http://schemas.microsoft.com/office/powerpoint/2010/main" val="362605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TW" altLang="en-US" dirty="0"/>
              <a:t>第二波魔球</a:t>
            </a:r>
            <a:r>
              <a:rPr lang="zh-TW" altLang="en-US" dirty="0" smtClean="0"/>
              <a:t>革命</a:t>
            </a:r>
            <a:r>
              <a:rPr lang="en-US" altLang="zh-TW" dirty="0" smtClean="0"/>
              <a:t>-2</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3</a:t>
            </a:fld>
            <a:endParaRPr lang="zh-TW" altLang="en-US" dirty="0"/>
          </a:p>
        </p:txBody>
      </p:sp>
      <p:sp>
        <p:nvSpPr>
          <p:cNvPr id="5" name="矩形 4">
            <a:extLst>
              <a:ext uri="{FF2B5EF4-FFF2-40B4-BE49-F238E27FC236}">
                <a16:creationId xmlns:a16="http://schemas.microsoft.com/office/drawing/2014/main" id="{A0CFD631-750D-FF46-8DFD-B3FD530EFEC1}"/>
              </a:ext>
            </a:extLst>
          </p:cNvPr>
          <p:cNvSpPr/>
          <p:nvPr/>
        </p:nvSpPr>
        <p:spPr>
          <a:xfrm>
            <a:off x="457200" y="1618779"/>
            <a:ext cx="8075240" cy="1754326"/>
          </a:xfrm>
          <a:prstGeom prst="rect">
            <a:avLst/>
          </a:prstGeom>
        </p:spPr>
        <p:txBody>
          <a:bodyPr wrap="square">
            <a:spAutoFit/>
          </a:bodyPr>
          <a:lstStyle/>
          <a:p>
            <a:endParaRPr lang="en-US" altLang="zh-TW" sz="2000" b="1" dirty="0">
              <a:latin typeface="+mj-ea"/>
            </a:endParaRPr>
          </a:p>
          <a:p>
            <a:pPr marL="457200" indent="-457200">
              <a:buFont typeface="Wingdings" panose="05000000000000000000" pitchFamily="2" charset="2"/>
              <a:buChar char="Ø"/>
            </a:pPr>
            <a:r>
              <a:rPr lang="zh-TW" altLang="en-US" sz="2400" b="1" dirty="0">
                <a:latin typeface="+mj-ea"/>
                <a:ea typeface="+mj-ea"/>
              </a:rPr>
              <a:t>帶領大爛隊成為冠軍隊，太空人總管</a:t>
            </a:r>
            <a:r>
              <a:rPr lang="en-US" altLang="zh-TW" sz="2400" b="1" dirty="0">
                <a:latin typeface="+mj-ea"/>
                <a:ea typeface="+mj-ea"/>
              </a:rPr>
              <a:t>Jeff </a:t>
            </a:r>
            <a:r>
              <a:rPr lang="en-US" altLang="zh-TW" sz="2400" b="1" dirty="0" err="1">
                <a:latin typeface="+mj-ea"/>
                <a:ea typeface="+mj-ea"/>
              </a:rPr>
              <a:t>Luhnow</a:t>
            </a:r>
            <a:r>
              <a:rPr lang="zh-TW" altLang="en-US" sz="2400" b="1" dirty="0">
                <a:latin typeface="+mj-ea"/>
                <a:ea typeface="+mj-ea"/>
              </a:rPr>
              <a:t>到底怎麼辦到的</a:t>
            </a:r>
            <a:r>
              <a:rPr lang="zh-TW" altLang="en-US" sz="2400" b="1" dirty="0" smtClean="0">
                <a:latin typeface="+mj-ea"/>
                <a:ea typeface="+mj-ea"/>
              </a:rPr>
              <a:t>？</a:t>
            </a:r>
            <a:endParaRPr lang="en-US" altLang="zh-TW" sz="2400" b="1" dirty="0" smtClean="0">
              <a:latin typeface="+mj-ea"/>
              <a:ea typeface="+mj-ea"/>
            </a:endParaRPr>
          </a:p>
          <a:p>
            <a:r>
              <a:rPr lang="zh-TW" altLang="en-US" sz="2000" dirty="0" smtClean="0"/>
              <a:t>       以</a:t>
            </a:r>
            <a:r>
              <a:rPr lang="zh-TW" altLang="en-US" sz="2000" dirty="0"/>
              <a:t>數據分析和科學管理起家</a:t>
            </a:r>
            <a:endParaRPr lang="en-US" altLang="zh-TW" sz="2000" b="1" dirty="0" smtClean="0"/>
          </a:p>
          <a:p>
            <a:pPr marL="457200" indent="-457200">
              <a:buFont typeface="Wingdings" panose="05000000000000000000" pitchFamily="2" charset="2"/>
              <a:buChar char="Ø"/>
            </a:pPr>
            <a:endParaRPr lang="en-US" altLang="zh-CN" sz="2000" b="1" dirty="0">
              <a:latin typeface="+mj-ea"/>
            </a:endParaRPr>
          </a:p>
        </p:txBody>
      </p:sp>
      <p:pic>
        <p:nvPicPr>
          <p:cNvPr id="3" name="圖片 2"/>
          <p:cNvPicPr>
            <a:picLocks noChangeAspect="1"/>
          </p:cNvPicPr>
          <p:nvPr/>
        </p:nvPicPr>
        <p:blipFill>
          <a:blip r:embed="rId3"/>
          <a:stretch>
            <a:fillRect/>
          </a:stretch>
        </p:blipFill>
        <p:spPr>
          <a:xfrm>
            <a:off x="1536606" y="3137151"/>
            <a:ext cx="4804531" cy="3220787"/>
          </a:xfrm>
          <a:prstGeom prst="rect">
            <a:avLst/>
          </a:prstGeom>
        </p:spPr>
      </p:pic>
    </p:spTree>
    <p:extLst>
      <p:ext uri="{BB962C8B-B14F-4D97-AF65-F5344CB8AC3E}">
        <p14:creationId xmlns:p14="http://schemas.microsoft.com/office/powerpoint/2010/main" val="22910392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TW" altLang="en-US" dirty="0"/>
              <a:t>第二波魔球</a:t>
            </a:r>
            <a:r>
              <a:rPr lang="zh-TW" altLang="en-US" dirty="0" smtClean="0"/>
              <a:t>革命</a:t>
            </a:r>
            <a:r>
              <a:rPr lang="en-US" altLang="zh-TW" dirty="0" smtClean="0"/>
              <a:t>-3</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4</a:t>
            </a:fld>
            <a:endParaRPr lang="zh-TW" altLang="en-US" dirty="0"/>
          </a:p>
        </p:txBody>
      </p:sp>
      <p:sp>
        <p:nvSpPr>
          <p:cNvPr id="5" name="矩形 4">
            <a:extLst>
              <a:ext uri="{FF2B5EF4-FFF2-40B4-BE49-F238E27FC236}">
                <a16:creationId xmlns:a16="http://schemas.microsoft.com/office/drawing/2014/main" id="{A0CFD631-750D-FF46-8DFD-B3FD530EFEC1}"/>
              </a:ext>
            </a:extLst>
          </p:cNvPr>
          <p:cNvSpPr/>
          <p:nvPr/>
        </p:nvSpPr>
        <p:spPr>
          <a:xfrm>
            <a:off x="457200" y="1618779"/>
            <a:ext cx="8075240" cy="1446550"/>
          </a:xfrm>
          <a:prstGeom prst="rect">
            <a:avLst/>
          </a:prstGeom>
        </p:spPr>
        <p:txBody>
          <a:bodyPr wrap="square">
            <a:spAutoFit/>
          </a:bodyPr>
          <a:lstStyle/>
          <a:p>
            <a:endParaRPr lang="en-US" altLang="zh-TW" sz="2000" b="1" dirty="0">
              <a:latin typeface="+mj-ea"/>
            </a:endParaRPr>
          </a:p>
          <a:p>
            <a:pPr marL="457200" indent="-457200">
              <a:buFont typeface="Wingdings" panose="05000000000000000000" pitchFamily="2" charset="2"/>
              <a:buChar char="Ø"/>
            </a:pPr>
            <a:r>
              <a:rPr lang="zh-TW" altLang="en-US" sz="2400" b="1" dirty="0">
                <a:latin typeface="+mj-ea"/>
                <a:ea typeface="+mj-ea"/>
              </a:rPr>
              <a:t>帶領大爛隊成為冠軍隊，太空人</a:t>
            </a:r>
            <a:r>
              <a:rPr lang="zh-TW" altLang="en-US" sz="2400" b="1" dirty="0" smtClean="0">
                <a:latin typeface="+mj-ea"/>
                <a:ea typeface="+mj-ea"/>
              </a:rPr>
              <a:t>總管</a:t>
            </a:r>
            <a:endParaRPr lang="en-US" altLang="zh-TW" sz="2400" b="1" dirty="0" smtClean="0">
              <a:latin typeface="+mj-ea"/>
              <a:ea typeface="+mj-ea"/>
            </a:endParaRPr>
          </a:p>
          <a:p>
            <a:r>
              <a:rPr lang="zh-TW" altLang="en-US" sz="2400" b="1" dirty="0" smtClean="0">
                <a:latin typeface="+mj-ea"/>
                <a:ea typeface="+mj-ea"/>
              </a:rPr>
              <a:t>      </a:t>
            </a:r>
            <a:r>
              <a:rPr lang="en-US" altLang="zh-TW" sz="2400" b="1" dirty="0" smtClean="0">
                <a:latin typeface="+mj-ea"/>
                <a:ea typeface="+mj-ea"/>
              </a:rPr>
              <a:t>Jeff </a:t>
            </a:r>
            <a:r>
              <a:rPr lang="en-US" altLang="zh-TW" sz="2400" b="1" dirty="0" err="1">
                <a:latin typeface="+mj-ea"/>
                <a:ea typeface="+mj-ea"/>
              </a:rPr>
              <a:t>Luhnow</a:t>
            </a:r>
            <a:r>
              <a:rPr lang="zh-TW" altLang="en-US" sz="2400" b="1" dirty="0">
                <a:latin typeface="+mj-ea"/>
                <a:ea typeface="+mj-ea"/>
              </a:rPr>
              <a:t>到底怎麼辦到的</a:t>
            </a:r>
            <a:r>
              <a:rPr lang="zh-TW" altLang="en-US" sz="2400" b="1" dirty="0" smtClean="0">
                <a:latin typeface="+mj-ea"/>
                <a:ea typeface="+mj-ea"/>
              </a:rPr>
              <a:t>？</a:t>
            </a:r>
            <a:endParaRPr lang="en-US" altLang="zh-TW" sz="2400" b="1" dirty="0" smtClean="0">
              <a:latin typeface="+mj-ea"/>
              <a:ea typeface="+mj-ea"/>
            </a:endParaRPr>
          </a:p>
          <a:p>
            <a:r>
              <a:rPr lang="zh-TW" altLang="en-US" sz="2000" dirty="0" smtClean="0"/>
              <a:t>       以</a:t>
            </a:r>
            <a:r>
              <a:rPr lang="zh-TW" altLang="en-US" sz="2000" dirty="0"/>
              <a:t>數據分析和科學管理</a:t>
            </a:r>
            <a:r>
              <a:rPr lang="zh-TW" altLang="en-US" sz="2000" dirty="0" smtClean="0"/>
              <a:t>起家</a:t>
            </a:r>
            <a:endParaRPr lang="en-US" altLang="zh-TW" sz="2000" b="1" dirty="0" smtClean="0"/>
          </a:p>
        </p:txBody>
      </p:sp>
      <p:pic>
        <p:nvPicPr>
          <p:cNvPr id="15" name="圖片 14">
            <a:extLst>
              <a:ext uri="{FF2B5EF4-FFF2-40B4-BE49-F238E27FC236}">
                <a16:creationId xmlns:a16="http://schemas.microsoft.com/office/drawing/2014/main" id="{9E0570C4-4F2E-1E4B-947D-DB49A2BEE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63628"/>
            <a:ext cx="5472608" cy="4685183"/>
          </a:xfrm>
          <a:prstGeom prst="rect">
            <a:avLst/>
          </a:prstGeom>
        </p:spPr>
      </p:pic>
    </p:spTree>
    <p:extLst>
      <p:ext uri="{BB962C8B-B14F-4D97-AF65-F5344CB8AC3E}">
        <p14:creationId xmlns:p14="http://schemas.microsoft.com/office/powerpoint/2010/main" val="207898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TW" altLang="en-US" dirty="0"/>
              <a:t>第二波魔球</a:t>
            </a:r>
            <a:r>
              <a:rPr lang="zh-TW" altLang="en-US" dirty="0" smtClean="0"/>
              <a:t>革命</a:t>
            </a:r>
            <a:r>
              <a:rPr lang="en-US" altLang="zh-TW" dirty="0" smtClean="0"/>
              <a:t>-4</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5</a:t>
            </a:fld>
            <a:endParaRPr lang="zh-TW" altLang="en-US" dirty="0"/>
          </a:p>
        </p:txBody>
      </p:sp>
      <p:pic>
        <p:nvPicPr>
          <p:cNvPr id="8" name="圖片 7">
            <a:extLst>
              <a:ext uri="{FF2B5EF4-FFF2-40B4-BE49-F238E27FC236}">
                <a16:creationId xmlns:a16="http://schemas.microsoft.com/office/drawing/2014/main" id="{0A96A07D-68CC-EC43-AB62-24CE9A60B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86" y="2420888"/>
            <a:ext cx="3356429" cy="3957300"/>
          </a:xfrm>
          <a:prstGeom prst="rect">
            <a:avLst/>
          </a:prstGeom>
        </p:spPr>
      </p:pic>
      <p:pic>
        <p:nvPicPr>
          <p:cNvPr id="7" name="圖片 6">
            <a:extLst>
              <a:ext uri="{FF2B5EF4-FFF2-40B4-BE49-F238E27FC236}">
                <a16:creationId xmlns:a16="http://schemas.microsoft.com/office/drawing/2014/main" id="{16C38EBB-9106-C742-8119-B3EB3329A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09" y="2348880"/>
            <a:ext cx="3639427" cy="4192414"/>
          </a:xfrm>
          <a:prstGeom prst="rect">
            <a:avLst/>
          </a:prstGeom>
        </p:spPr>
      </p:pic>
      <p:sp>
        <p:nvSpPr>
          <p:cNvPr id="9" name="矩形 8">
            <a:extLst>
              <a:ext uri="{FF2B5EF4-FFF2-40B4-BE49-F238E27FC236}">
                <a16:creationId xmlns:a16="http://schemas.microsoft.com/office/drawing/2014/main" id="{A0CFD631-750D-FF46-8DFD-B3FD530EFEC1}"/>
              </a:ext>
            </a:extLst>
          </p:cNvPr>
          <p:cNvSpPr/>
          <p:nvPr/>
        </p:nvSpPr>
        <p:spPr>
          <a:xfrm>
            <a:off x="457200" y="1618779"/>
            <a:ext cx="8075240" cy="1446550"/>
          </a:xfrm>
          <a:prstGeom prst="rect">
            <a:avLst/>
          </a:prstGeom>
        </p:spPr>
        <p:txBody>
          <a:bodyPr wrap="square">
            <a:spAutoFit/>
          </a:bodyPr>
          <a:lstStyle/>
          <a:p>
            <a:endParaRPr lang="en-US" altLang="zh-TW" sz="2000" b="1" dirty="0">
              <a:latin typeface="+mj-ea"/>
            </a:endParaRPr>
          </a:p>
          <a:p>
            <a:pPr marL="457200" indent="-457200">
              <a:buFont typeface="Wingdings" panose="05000000000000000000" pitchFamily="2" charset="2"/>
              <a:buChar char="Ø"/>
            </a:pPr>
            <a:r>
              <a:rPr lang="zh-TW" altLang="en-US" sz="2400" b="1" dirty="0" smtClean="0">
                <a:latin typeface="+mj-ea"/>
                <a:ea typeface="+mj-ea"/>
              </a:rPr>
              <a:t>選秀 </a:t>
            </a:r>
            <a:r>
              <a:rPr lang="en-US" altLang="zh-TW" sz="2400" b="1" dirty="0" smtClean="0">
                <a:latin typeface="+mj-ea"/>
                <a:ea typeface="+mj-ea"/>
              </a:rPr>
              <a:t>&amp;</a:t>
            </a:r>
            <a:r>
              <a:rPr lang="zh-TW" altLang="en-US" sz="2400" b="1" dirty="0" smtClean="0">
                <a:latin typeface="+mj-ea"/>
                <a:ea typeface="+mj-ea"/>
              </a:rPr>
              <a:t> 交易</a:t>
            </a:r>
            <a:endParaRPr lang="en-US" altLang="zh-TW" sz="2400" b="1" dirty="0" smtClean="0">
              <a:latin typeface="+mj-ea"/>
              <a:ea typeface="+mj-ea"/>
            </a:endParaRPr>
          </a:p>
          <a:p>
            <a:pPr marL="457200" indent="-457200">
              <a:buFont typeface="Wingdings" panose="05000000000000000000" pitchFamily="2" charset="2"/>
              <a:buChar char="Ø"/>
            </a:pPr>
            <a:endParaRPr lang="en-US" altLang="zh-TW" sz="2400" b="1" dirty="0" smtClean="0">
              <a:latin typeface="+mj-ea"/>
              <a:ea typeface="+mj-ea"/>
            </a:endParaRPr>
          </a:p>
          <a:p>
            <a:r>
              <a:rPr lang="zh-TW" altLang="en-US" sz="2000" dirty="0" smtClean="0"/>
              <a:t>       </a:t>
            </a:r>
            <a:endParaRPr lang="en-US" altLang="zh-CN" sz="2000" b="1" dirty="0">
              <a:latin typeface="+mj-ea"/>
            </a:endParaRPr>
          </a:p>
        </p:txBody>
      </p:sp>
    </p:spTree>
    <p:extLst>
      <p:ext uri="{BB962C8B-B14F-4D97-AF65-F5344CB8AC3E}">
        <p14:creationId xmlns:p14="http://schemas.microsoft.com/office/powerpoint/2010/main" val="592385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CN" altLang="en-US" dirty="0"/>
              <a:t>棒球科技</a:t>
            </a:r>
            <a:r>
              <a:rPr lang="en-US" altLang="zh-CN" dirty="0"/>
              <a:t>-</a:t>
            </a:r>
            <a:r>
              <a:rPr lang="zh-TW" altLang="en-US" dirty="0"/>
              <a:t> </a:t>
            </a:r>
            <a:r>
              <a:rPr lang="en-US" altLang="zh-TW" dirty="0"/>
              <a:t>PITCH f/X</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6</a:t>
            </a:fld>
            <a:endParaRPr lang="zh-TW" altLang="en-US" dirty="0"/>
          </a:p>
        </p:txBody>
      </p:sp>
      <p:pic>
        <p:nvPicPr>
          <p:cNvPr id="12" name="圖片 11">
            <a:extLst>
              <a:ext uri="{FF2B5EF4-FFF2-40B4-BE49-F238E27FC236}">
                <a16:creationId xmlns:a16="http://schemas.microsoft.com/office/drawing/2014/main" id="{DF609A34-DF8F-A94C-AB2B-6B43B467E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3" y="1739648"/>
            <a:ext cx="5832648" cy="3639923"/>
          </a:xfrm>
          <a:prstGeom prst="rect">
            <a:avLst/>
          </a:prstGeom>
        </p:spPr>
      </p:pic>
      <p:pic>
        <p:nvPicPr>
          <p:cNvPr id="14" name="圖片 13">
            <a:extLst>
              <a:ext uri="{FF2B5EF4-FFF2-40B4-BE49-F238E27FC236}">
                <a16:creationId xmlns:a16="http://schemas.microsoft.com/office/drawing/2014/main" id="{82E824DB-A36B-C844-B4E2-061CBEC99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220" y="1828336"/>
            <a:ext cx="6486286" cy="4547450"/>
          </a:xfrm>
          <a:prstGeom prst="rect">
            <a:avLst/>
          </a:prstGeom>
        </p:spPr>
      </p:pic>
      <p:pic>
        <p:nvPicPr>
          <p:cNvPr id="10" name="圖片 9">
            <a:extLst>
              <a:ext uri="{FF2B5EF4-FFF2-40B4-BE49-F238E27FC236}">
                <a16:creationId xmlns:a16="http://schemas.microsoft.com/office/drawing/2014/main" id="{EFD339C6-D81D-3346-B62F-F514DD22C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85" y="1519423"/>
            <a:ext cx="7113744" cy="5165277"/>
          </a:xfrm>
          <a:prstGeom prst="rect">
            <a:avLst/>
          </a:prstGeom>
        </p:spPr>
      </p:pic>
    </p:spTree>
    <p:extLst>
      <p:ext uri="{BB962C8B-B14F-4D97-AF65-F5344CB8AC3E}">
        <p14:creationId xmlns:p14="http://schemas.microsoft.com/office/powerpoint/2010/main" val="50096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CN" altLang="en-US" dirty="0"/>
              <a:t>棒球科技</a:t>
            </a:r>
            <a:r>
              <a:rPr lang="en-US" altLang="zh-CN" dirty="0"/>
              <a:t>- </a:t>
            </a:r>
            <a:r>
              <a:rPr lang="en-US" altLang="zh-CN" dirty="0" err="1"/>
              <a:t>StatCast</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7</a:t>
            </a:fld>
            <a:endParaRPr lang="zh-TW" altLang="en-US" dirty="0"/>
          </a:p>
        </p:txBody>
      </p:sp>
      <p:pic>
        <p:nvPicPr>
          <p:cNvPr id="5" name="圖片 4">
            <a:extLst>
              <a:ext uri="{FF2B5EF4-FFF2-40B4-BE49-F238E27FC236}">
                <a16:creationId xmlns:a16="http://schemas.microsoft.com/office/drawing/2014/main" id="{A79A6155-9299-C045-A656-67FA39E58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16566"/>
            <a:ext cx="7499973" cy="3967876"/>
          </a:xfrm>
          <a:prstGeom prst="rect">
            <a:avLst/>
          </a:prstGeom>
        </p:spPr>
      </p:pic>
    </p:spTree>
    <p:extLst>
      <p:ext uri="{BB962C8B-B14F-4D97-AF65-F5344CB8AC3E}">
        <p14:creationId xmlns:p14="http://schemas.microsoft.com/office/powerpoint/2010/main" val="8786478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CN" altLang="en-US" dirty="0"/>
              <a:t>棒球科技</a:t>
            </a:r>
            <a:r>
              <a:rPr lang="en-US" altLang="zh-CN" dirty="0"/>
              <a:t>- </a:t>
            </a:r>
            <a:r>
              <a:rPr lang="en-US" altLang="zh-TW" b="0" dirty="0" err="1"/>
              <a:t>Edgertronic</a:t>
            </a:r>
            <a:r>
              <a:rPr lang="en-US" altLang="zh-TW" b="0" dirty="0"/>
              <a:t> SC2</a:t>
            </a:r>
            <a:r>
              <a:rPr lang="zh-TW" altLang="en-US" b="0" dirty="0"/>
              <a:t>高速攝影機</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8</a:t>
            </a:fld>
            <a:endParaRPr lang="zh-TW" altLang="en-US" dirty="0"/>
          </a:p>
        </p:txBody>
      </p:sp>
      <p:sp>
        <p:nvSpPr>
          <p:cNvPr id="3" name="文字方塊 2">
            <a:extLst>
              <a:ext uri="{FF2B5EF4-FFF2-40B4-BE49-F238E27FC236}">
                <a16:creationId xmlns:a16="http://schemas.microsoft.com/office/drawing/2014/main" id="{DC1F3FB7-D4BA-D841-9BCD-D8CB7DFFA897}"/>
              </a:ext>
            </a:extLst>
          </p:cNvPr>
          <p:cNvSpPr txBox="1"/>
          <p:nvPr/>
        </p:nvSpPr>
        <p:spPr>
          <a:xfrm>
            <a:off x="436760" y="1703154"/>
            <a:ext cx="7255233" cy="461665"/>
          </a:xfrm>
          <a:prstGeom prst="rect">
            <a:avLst/>
          </a:prstGeom>
          <a:noFill/>
        </p:spPr>
        <p:txBody>
          <a:bodyPr wrap="square" rtlCol="0">
            <a:spAutoFit/>
          </a:bodyPr>
          <a:lstStyle/>
          <a:p>
            <a:pPr marL="285750" indent="-285750">
              <a:buFont typeface="Wingdings" panose="05000000000000000000" pitchFamily="2" charset="2"/>
              <a:buChar char="Ø"/>
            </a:pPr>
            <a:r>
              <a:rPr lang="zh-TW" altLang="en-US" sz="2400" b="1" dirty="0">
                <a:latin typeface="微軟正黑體" panose="020B0604030504040204" pitchFamily="34" charset="-120"/>
                <a:ea typeface="微軟正黑體" panose="020B0604030504040204" pitchFamily="34" charset="-120"/>
              </a:rPr>
              <a:t>解析</a:t>
            </a:r>
            <a:r>
              <a:rPr lang="en-US" altLang="zh-TW" sz="2400" b="1" dirty="0">
                <a:latin typeface="微軟正黑體" panose="020B0604030504040204" pitchFamily="34" charset="-120"/>
                <a:ea typeface="微軟正黑體" panose="020B0604030504040204" pitchFamily="34" charset="-120"/>
              </a:rPr>
              <a:t>Adam </a:t>
            </a:r>
            <a:r>
              <a:rPr lang="en-US" altLang="zh-TW" sz="2400" b="1" dirty="0" err="1">
                <a:latin typeface="微軟正黑體" panose="020B0604030504040204" pitchFamily="34" charset="-120"/>
                <a:ea typeface="微軟正黑體" panose="020B0604030504040204" pitchFamily="34" charset="-120"/>
              </a:rPr>
              <a:t>Ottavino</a:t>
            </a:r>
            <a:r>
              <a:rPr lang="zh-TW" altLang="en-US" sz="2400" b="1" dirty="0">
                <a:latin typeface="微軟正黑體" panose="020B0604030504040204" pitchFamily="34" charset="-120"/>
                <a:ea typeface="微軟正黑體" panose="020B0604030504040204" pitchFamily="34" charset="-120"/>
              </a:rPr>
              <a:t>電玩等級的滑球</a:t>
            </a:r>
            <a:endParaRPr kumimoji="1" lang="zh-TW" altLang="en-US" sz="2400" b="1" dirty="0">
              <a:latin typeface="微軟正黑體" panose="020B0604030504040204" pitchFamily="34" charset="-120"/>
              <a:ea typeface="微軟正黑體" panose="020B0604030504040204" pitchFamily="34" charset="-120"/>
            </a:endParaRPr>
          </a:p>
        </p:txBody>
      </p:sp>
      <p:pic>
        <p:nvPicPr>
          <p:cNvPr id="13" name="圖片 12">
            <a:extLst>
              <a:ext uri="{FF2B5EF4-FFF2-40B4-BE49-F238E27FC236}">
                <a16:creationId xmlns:a16="http://schemas.microsoft.com/office/drawing/2014/main" id="{5A3365F5-63F9-6647-96E0-CE4DE12DE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760" y="1540693"/>
            <a:ext cx="7405995" cy="4937330"/>
          </a:xfrm>
          <a:prstGeom prst="rect">
            <a:avLst/>
          </a:prstGeom>
        </p:spPr>
      </p:pic>
      <p:pic>
        <p:nvPicPr>
          <p:cNvPr id="7" name="圖片 6">
            <a:extLst>
              <a:ext uri="{FF2B5EF4-FFF2-40B4-BE49-F238E27FC236}">
                <a16:creationId xmlns:a16="http://schemas.microsoft.com/office/drawing/2014/main" id="{06748F1A-BA5D-0A44-9BFE-FE2AE7854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167" y="2019620"/>
            <a:ext cx="6260999" cy="3495725"/>
          </a:xfrm>
          <a:prstGeom prst="rect">
            <a:avLst/>
          </a:prstGeom>
        </p:spPr>
      </p:pic>
      <p:pic>
        <p:nvPicPr>
          <p:cNvPr id="9" name="圖片 8">
            <a:extLst>
              <a:ext uri="{FF2B5EF4-FFF2-40B4-BE49-F238E27FC236}">
                <a16:creationId xmlns:a16="http://schemas.microsoft.com/office/drawing/2014/main" id="{BDB1319F-69AA-B248-8B64-2AAD58EF8F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69" y="1969928"/>
            <a:ext cx="6630491" cy="3724126"/>
          </a:xfrm>
          <a:prstGeom prst="rect">
            <a:avLst/>
          </a:prstGeom>
        </p:spPr>
      </p:pic>
    </p:spTree>
    <p:extLst>
      <p:ext uri="{BB962C8B-B14F-4D97-AF65-F5344CB8AC3E}">
        <p14:creationId xmlns:p14="http://schemas.microsoft.com/office/powerpoint/2010/main" val="4559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都會">
  <a:themeElements>
    <a:clrScheme name="龍騰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都會">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都會">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11391</TotalTime>
  <Words>4274</Words>
  <Application>Microsoft Office PowerPoint</Application>
  <PresentationFormat>如螢幕大小 (4:3)</PresentationFormat>
  <Paragraphs>350</Paragraphs>
  <Slides>18</Slides>
  <Notes>18</Notes>
  <HiddenSlides>0</HiddenSlides>
  <MMClips>3</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18</vt:i4>
      </vt:variant>
    </vt:vector>
  </HeadingPairs>
  <TitlesOfParts>
    <vt:vector size="31" baseType="lpstr">
      <vt:lpstr>方正姚体</vt:lpstr>
      <vt:lpstr>宋体</vt:lpstr>
      <vt:lpstr>微軟正黑體</vt:lpstr>
      <vt:lpstr>新細明體</vt:lpstr>
      <vt:lpstr>Arial</vt:lpstr>
      <vt:lpstr>Calibri</vt:lpstr>
      <vt:lpstr>Georgia</vt:lpstr>
      <vt:lpstr>Lucida Calligraphy</vt:lpstr>
      <vt:lpstr>Times New Roman</vt:lpstr>
      <vt:lpstr>Trebuchet MS</vt:lpstr>
      <vt:lpstr>Wingdings</vt:lpstr>
      <vt:lpstr>Wingdings 2</vt:lpstr>
      <vt:lpstr>都會</vt:lpstr>
      <vt:lpstr>魔球2.0-棒球數據逆轉力</vt:lpstr>
      <vt:lpstr> 大綱</vt:lpstr>
      <vt:lpstr>第二波魔球革命-1</vt:lpstr>
      <vt:lpstr>第二波魔球革命-2</vt:lpstr>
      <vt:lpstr>第二波魔球革命-3</vt:lpstr>
      <vt:lpstr>第二波魔球革命-4</vt:lpstr>
      <vt:lpstr>棒球科技- PITCH f/X</vt:lpstr>
      <vt:lpstr>棒球科技- StatCast</vt:lpstr>
      <vt:lpstr>棒球科技- Edgertronic SC2高速攝影機</vt:lpstr>
      <vt:lpstr>棒球科技- Rapsodo</vt:lpstr>
      <vt:lpstr>投手科學家 Trevor Bauer-1 </vt:lpstr>
      <vt:lpstr>投手科學家 Trevor Bauer-2 </vt:lpstr>
      <vt:lpstr>投手科學家 Trevor Bauer-3 </vt:lpstr>
      <vt:lpstr>數據分析案例-大聯盟曲球愈來愈難打！</vt:lpstr>
      <vt:lpstr>數據分析案例-滯銷的前賽揚獎得主</vt:lpstr>
      <vt:lpstr>  未來發展  </vt:lpstr>
      <vt:lpstr>  結語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pc</dc:creator>
  <cp:lastModifiedBy>陳明賢04286</cp:lastModifiedBy>
  <cp:revision>607</cp:revision>
  <dcterms:created xsi:type="dcterms:W3CDTF">2014-03-03T05:10:44Z</dcterms:created>
  <dcterms:modified xsi:type="dcterms:W3CDTF">2019-07-09T11:00:53Z</dcterms:modified>
</cp:coreProperties>
</file>